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6"/>
  </p:notesMasterIdLst>
  <p:sldIdLst>
    <p:sldId id="609" r:id="rId2"/>
    <p:sldId id="809" r:id="rId3"/>
    <p:sldId id="1044" r:id="rId4"/>
    <p:sldId id="1045" r:id="rId5"/>
    <p:sldId id="1046" r:id="rId6"/>
    <p:sldId id="1047" r:id="rId7"/>
    <p:sldId id="1048" r:id="rId8"/>
    <p:sldId id="1015" r:id="rId9"/>
    <p:sldId id="1082" r:id="rId10"/>
    <p:sldId id="1085" r:id="rId11"/>
    <p:sldId id="1086" r:id="rId12"/>
    <p:sldId id="615" r:id="rId13"/>
    <p:sldId id="1088" r:id="rId14"/>
    <p:sldId id="1072" r:id="rId15"/>
    <p:sldId id="872" r:id="rId16"/>
    <p:sldId id="873" r:id="rId17"/>
    <p:sldId id="879" r:id="rId18"/>
    <p:sldId id="1079" r:id="rId19"/>
    <p:sldId id="1081" r:id="rId20"/>
    <p:sldId id="1089" r:id="rId21"/>
    <p:sldId id="1090" r:id="rId22"/>
    <p:sldId id="880" r:id="rId23"/>
    <p:sldId id="881" r:id="rId24"/>
    <p:sldId id="886" r:id="rId25"/>
    <p:sldId id="887" r:id="rId26"/>
    <p:sldId id="1091" r:id="rId27"/>
    <p:sldId id="885" r:id="rId28"/>
    <p:sldId id="1092" r:id="rId29"/>
    <p:sldId id="1094" r:id="rId30"/>
    <p:sldId id="1093" r:id="rId31"/>
    <p:sldId id="1095" r:id="rId32"/>
    <p:sldId id="1096" r:id="rId33"/>
    <p:sldId id="1097" r:id="rId34"/>
    <p:sldId id="1098" r:id="rId35"/>
    <p:sldId id="1099" r:id="rId36"/>
    <p:sldId id="1100" r:id="rId37"/>
    <p:sldId id="1101" r:id="rId38"/>
    <p:sldId id="1102" r:id="rId39"/>
    <p:sldId id="1103" r:id="rId40"/>
    <p:sldId id="1104" r:id="rId41"/>
    <p:sldId id="1105" r:id="rId42"/>
    <p:sldId id="1106" r:id="rId43"/>
    <p:sldId id="1107" r:id="rId44"/>
    <p:sldId id="890" r:id="rId45"/>
    <p:sldId id="1109" r:id="rId46"/>
    <p:sldId id="1110" r:id="rId47"/>
    <p:sldId id="1111" r:id="rId48"/>
    <p:sldId id="1112" r:id="rId49"/>
    <p:sldId id="1113" r:id="rId50"/>
    <p:sldId id="1114" r:id="rId51"/>
    <p:sldId id="1115" r:id="rId52"/>
    <p:sldId id="1117" r:id="rId53"/>
    <p:sldId id="1118" r:id="rId54"/>
    <p:sldId id="889" r:id="rId55"/>
    <p:sldId id="1120" r:id="rId56"/>
    <p:sldId id="1121" r:id="rId57"/>
    <p:sldId id="888" r:id="rId58"/>
    <p:sldId id="1108" r:id="rId59"/>
    <p:sldId id="1122" r:id="rId60"/>
    <p:sldId id="1123" r:id="rId61"/>
    <p:sldId id="1126" r:id="rId62"/>
    <p:sldId id="893" r:id="rId63"/>
    <p:sldId id="884" r:id="rId64"/>
    <p:sldId id="1124" r:id="rId65"/>
    <p:sldId id="1125" r:id="rId66"/>
    <p:sldId id="894" r:id="rId67"/>
    <p:sldId id="895" r:id="rId68"/>
    <p:sldId id="1127" r:id="rId69"/>
    <p:sldId id="882" r:id="rId70"/>
    <p:sldId id="896" r:id="rId71"/>
    <p:sldId id="448" r:id="rId72"/>
    <p:sldId id="899" r:id="rId73"/>
    <p:sldId id="1128" r:id="rId74"/>
    <p:sldId id="1129"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D196"/>
    <a:srgbClr val="FF48A2"/>
    <a:srgbClr val="006D77"/>
    <a:srgbClr val="FF96FF"/>
    <a:srgbClr val="FFE4FF"/>
    <a:srgbClr val="FFD9A4"/>
    <a:srgbClr val="FEE479"/>
    <a:srgbClr val="CDD4D9"/>
    <a:srgbClr val="15151D"/>
    <a:srgbClr val="FFB4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668"/>
    <p:restoredTop sz="88806"/>
  </p:normalViewPr>
  <p:slideViewPr>
    <p:cSldViewPr snapToGrid="0" snapToObjects="1">
      <p:cViewPr varScale="1">
        <p:scale>
          <a:sx n="99" d="100"/>
          <a:sy n="99" d="100"/>
        </p:scale>
        <p:origin x="192" y="632"/>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09" d="100"/>
          <a:sy n="109" d="100"/>
        </p:scale>
        <p:origin x="3224"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6:30:0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1 103 16383,'50'0'0,"-5"0"0,-26 0 0,0 0 0,0 0 0,34 0 0,-26 0 0,65-13 0,9-2 0,-36 8 0,13-3 0,27-3 0,1 0 0,-26 4 0,2 5 0,-12 0 0,26 0 0,7 0 0,-8 1 0,-24 1 0,11 2 0,-15-1 0,22 1 0,7 0 0,-8 0 0,-23 1 0,8 3 0,3-1 0,24 2 0,-1 0 0,-27 0 0,-15 3 0,24-1 0,21-1 0,-25-2 0,-36-4 0,19 4 0,-5 1 0,-34-3 0,6 6 0,-8-8 0,0 0 0,11 0 0,3 0 0,0 0 0,22 0 0,-29 0 0,52 0 0,-51 0 0,43 9 0,-47-7 0,13 6 0,-17-8 0,0 0 0,59 0 0,-44 0 0,35 0 0,-1 0 0,-34 0 0,35 0 0,-1 0 0,-34 0 0,31 0 0,-1 0 0,-32 0 0,54 0 0,-62 0 0,11 0 0,-16 0 0,0 0 0,0 0 0,26 0 0,-20 0 0,62 0 0,-58 0 0,27 0 0,0 0 0,-24 0 0,63 0 0,-70 0 0,36 0 0,-37 0 0,28 0 0,-28 0 0,29 0 0,-30 0 0,46 9 0,-41-7 0,58 15 0,-58-15 0,58 15 0,-58-15 0,59 6 0,-60-8 0,34 9 0,-40-7 0,15 6 0,-15-8 0,15 0 0,-15 0 0,24 0 0,-22 0 0,47 0 0,-43 0 0,26 0 0,8 9 0,-31-7 0,29 6 0,2 1 0,-19-7 0,16 6 0,-2 1 0,-20-7 0,42 6 0,-52-8 0,35 0 0,-21 0 0,0 0 0,21 0 0,-35 0 0,60 9 0,-56-7 0,25 2 0,2 0 0,-17-4 0,25 0 0,1 0 0,-24 0 0,28 0 0,-3 0 0,-33 0 0,35 0 0,-1 0 0,-34 0 0,31 0 0,-1 0 0,-32 0 0,28 0 0,0 0 0,-28 0 0,24 0 0,0 0 0,-27 0 0,66 0 0,-67 0 0,50 9 0,-53-7 0,53 6 0,-50-8 0,67 9 0,-66-7 0,23 2 0,0 0 0,-23-4 0,35 0 0,1 0 0,-29 0 0,33 0 0,-1 0 0,-36 0 0,24 4 0,0 1 0,-27-3 0,58 6 0,-62-8 0,37 0 0,-39 0 0,30 0 0,-30 0 0,38-4 0,-36 3 0,26-5 0,2 0 0,-19 4 0,34-1 0,1-3 0,-35-2 0,51 2 0,3 1 0,-36-6 0,12 5 0,17 0 0,-17 1 0,-13 3 0,47-6 0,0-1 0,-49 7 0,41-6 0,2-1 0,-38 7 0,30-6 0,-3-1 0,-36 7 0,37-3 0,-2 1 0,-42 4 0,40 0 0,-2 0 0,-42 0 0,43 0 0,0 0 0,-39 0 0,48 0 0,-1 0 0,-47 0 0,48-4 0,-1 0 0,-47 2 0,45-7 0,0 1 0,-47 6 0,35-3 0,1 1 0,-32 4 0,15 0 0,-1 0 0,-19 0 0,61 0 0,-67 0 0,27 0 0,0 0 0,-24 0 0,36 0 0,1 0 0,-33 0 0,53 0 0,1 0 0,-47 0 0,10 0 0,5 0 0,37 0 0,-56 0 0,34 0 0,-1 0 0,-40 0 0,31 0 0,3 0 0,-24 0 0,28 0 0,-1 0 0,-26 0 0,34 2 0,0 0 0,-39-1 0,50 6 0,3-1 0,-42-4 0,34 7 0,-2-1 0,-38-6 0,15 3 0,-2-1 0,-28-4 0,36 0 0,-43 0 0,15 0 0,11 0 0,-14 0 0,46 0 0,-52 0 0,32 0 0,2 0 0,-16 0 0,36 0 0,2 0 0,-25 0 0,17 0 0,-2 0 0,-30 0 0,52 0 0,-69 0 0,18-4 0,-25 3 0,25-3 0,-10 4 0,63 0 0,-48 0 0,24 0 0,2 0 0,-21 0 0,22 0 0,-4 0 0,-32 0 0,47 0 0,-64 0 0,5 4 0,-11-3 0,-7-2 0,9 0 0,0-3 0,-8-5 0,6 7 0,-7-6 0,9 8 0,0 0 0,0 0 0,0-9 0,0 7 0,0-6 0,0 8 0,0 0 0,0 0 0,0 0 0,0-9 0,0 7 0,0-7 0,0 9 0,0 0 0,-8-8 0,6 6 0,-7-7 0,9 9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6:30:44.196"/>
    </inkml:context>
    <inkml:brush xml:id="br0">
      <inkml:brushProperty name="width" value="0.05" units="cm"/>
      <inkml:brushProperty name="height" value="0.05" units="cm"/>
      <inkml:brushProperty name="color" value="#E71224"/>
    </inkml:brush>
  </inkml:definitions>
  <inkml:trace contextRef="#ctx0" brushRef="#br0">1 78 24575,'13'0'0,"2"0"0,-5-9 0,7 7 0,-6-6 0,8 8 0,0 0 0,0 0 0,-9-9 0,7 7 0,-6-6 0,8 8 0,0 0 0,0 0 0,0 0 0,0 0 0,0 0 0,0 0 0,0 0 0,34 4 0,-26-3 0,51 12 0,-53-11 0,45 6 0,-45-8 0,45 9 0,-45-7 0,20 6 0,-26-8 0,0 0 0,0 0 0,0 0 0,0 0 0,25 9 0,-18-7 0,60 15 0,-56-15 0,65 15 0,-68-15 0,43 15 0,-47-15 0,30 15 0,-30-15 0,30 6 0,-30-8 0,38 9 0,-35-7 0,52 6 0,-59 1 0,57-7 0,-59 6 0,52 1 0,-43-7 0,43 6 0,-43-8 0,35 9 0,-38-7 0,30 6 0,-30-8 0,22 0 0,-24 0 0,32 0 0,-28 0 0,45 0 0,-45 0 0,53 0 0,-50 0 0,58 0 0,-58 0 0,50 0 0,-53 0 0,36 0 0,-38 0 0,22-4 0,-24 3 0,6-3 0,-8 4 0,9 0 0,-7 0 0,32 0 0,-28 0 0,45 0 0,-45 0 0,45 0 0,-45 0 0,53 0 0,-50 0 0,50-8 0,-53 6 0,53-7 0,-50 9 0,50-8 0,-53 6 0,45-15 0,-45 14 0,53-14 0,-50 15 0,23-10 0,1-1 0,-20 9 0,24-10 0,0 2 0,-26 10 0,21-7 0,1 1 0,-22 6 0,65-7 0,-68 9 0,51-8 0,-52 6 0,52-7 0,-51 9 0,51 0 0,-52 0 0,60 0 0,-56 0 0,65 0 0,-68 0 0,71 0 0,-57 0 0,15 0 0,0 0 0,-15 0 0,13 0 0,-2 0 0,-23 0 0,66 0 0,-67 0 0,67-8 0,-65 5 0,65-5 0,-68 8 0,24 0 0,1 0 0,-20 0 0,24 0 0,0 0 0,-26 0-3392,25-4 0,2-1 3392,-26 3-20,21-6 1,0-1 19,-25 7 0,34-6 0,-39 8 0,-3-9 0,-11 7 0,-8-6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6:30:47.639"/>
    </inkml:context>
    <inkml:brush xml:id="br0">
      <inkml:brushProperty name="width" value="0.05" units="cm"/>
      <inkml:brushProperty name="height" value="0.05" units="cm"/>
      <inkml:brushProperty name="color" value="#E71224"/>
    </inkml:brush>
  </inkml:definitions>
  <inkml:trace contextRef="#ctx0" brushRef="#br0">1 38 24575,'10'-8'0,"7"6"0,-6-7 0,8 9 0,0 0 0,0 0 0,0-8 0,0 6 0,0-7 0,0 9 0,0 0 0,0 0 0,38 0 0,9 0 0,-10 0 0,20 0 0,20 0 0,-19 0 0,-16 0 0,18 0 0,20 0 0,-22 0 0,-30 0 0,50 0 0,-4 0 0,-59 0 0,61 0 0,-72 0 0,13 0 0,-17 0 0,17 0 0,-13 0 0,56 4 0,-50-3 0,66 11 0,-67-10 0,41 7 0,-46-9 0,13 0 0,-17 0 0,34 0 0,-25 0 0,23 4 0,1 0 0,-20-2 0,36 3 0,1-1 0,-33-4 0,29 0 0,-1 0 0,-35 0 0,23 4 0,0 0 0,-23-2 0,58 7 0,-62-9 0,45 0 0,-45 0 0,53 0 0,-50 0 0,58 0 0,-58 0 0,27 4 0,2 0 0,-23-2-3392,35 1 0,-1 3 3392,-43 2-1927,51-6 0,0-2 1927,-46 9 0,46-4 0,2-2 0,-44-1-144,22 3 0,0-1 144,-29-4 0,43 0 0,-47 0 4732,13 0-4732,-17 0 5594,0 0-5594,0 0 600,0 0-600,0-4 0,0 3 0,0-4 0,-8 5 0,-3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6:30:50.058"/>
    </inkml:context>
    <inkml:brush xml:id="br0">
      <inkml:brushProperty name="width" value="0.05" units="cm"/>
      <inkml:brushProperty name="height" value="0.05" units="cm"/>
      <inkml:brushProperty name="color" value="#E71224"/>
    </inkml:brush>
  </inkml:definitions>
  <inkml:trace contextRef="#ctx0" brushRef="#br0">1 28 24575,'19'0'0,"0"0"0,0 0 0,0 0 0,0 0 0,0 0 0,8 0 0,-6 0 0,49 0 0,-40 0 0,65 0 0,-68 0 0,43 0 0,-55-4 0,44 3 0,-42-3 0,44 4 0,-38 0 0,64-8 0,-56 6 0,29-3 0,1 1 0,-30 4 0,33 0 0,1 0 0,-31 0 0,35 1 0,-1 2 0,-34 7 0,39-7 0,0 0 0,-37 6 0,25-4 0,-2-2 0,-32-1 0,26 7 0,-34-9 0,0 0 0,0 0 0,0 0 0,0 0 0,11 0 0,-8 0 0,8 0 0,-2 0 0,-7 0-6784,57 8 6784,-47-6 0,39 7 0,8-9 0,-44 0 0,32 4 0,5 0 0,-3-2 0,18 7 0,-24-1 0,-41-6 6784,6 7-6784,-8-9 0,9 0 0,-7 0 0,32 0 0,-28 0 0,45 0 0,-45 0 0,53 0 0,-50 0 0,50 0 0,-53 0 0,45 0 0,-45 0 0,36 0 0,-37 0 0,20 0 0,-23 0 0,6 0 0,-8-5 0,0 4 0,0-3 0,1 4 0,-1 0 0,-9-8 0,15-3 0,-12 0 0,6-6 0,-2 15 0,-15-6 0,7 8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2T06:31:15.45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1 125 16383,'45'0'0,"-6"0"0,-20 0 0,0 0 0,0 0 0,0 0 0,0-4 0,26 3 0,-20-3 0,39-5 0,-29 7 0,57-6 0,-49 8 0,31-4 0,0-1 0,-35 3 0,43-7 0,1 1 0,-47 6 0,41-11 0,2 0 0,-31 9 0,28-5 0,-1 1 0,-30 8 0,17 1 0,-4-2 0,-28-8 0,56 7 0,-60-6 0,69 8 0,-64 0 0,34 5 0,-1 2 0,-30-4 0,43 4 0,0-1 0,-39-6 0,40 3 0,-2 2 0,-42-3 0,35 7 0,-1-1 0,-34-6 0,39 7 0,0-1 0,-37-6 0,45 3 0,0-1 0,-43-4 0,43 0 0,0 0 0,-45 0 0,45 7 0,0 2 0,-43-4 0,60 4 0,1-1 0,-55-8 0,20 2 0,18 1 0,-18 0 0,-23-1 0,56 3 0,0-1 0,-57-4 0,46 0 0,-1 0 0,-49 0 0,45 3 0,3 2 0,-34-3 0,33 3 0,2-1 0,-27-4 0,17 4 0,-2 0 0,-28-2 0,32 7 0,0-1 0,-28-6 0,36 3 0,1-1 0,-38-4 0,25 0 0,-4 0 0,-37 0 0,36 0 0,1 0 0,-33 0 0,43 0 0,-1 0 0,-41 0 0,29 0 0,-1 0 0,-35 0 0,65 0 0,-57 0 0,43 0 0,-36 0 0,49 0 0,-55 0 0,20 3 0,-1 2 0,-26-3 0,32 3 0,1-1 0,-32-4 0,32 3 0,-1 2 0,-32-3 0,24 3 0,0-1 0,-27-4 0,23 3 0,0 2 0,-23-3 0,58 7 0,-62-9 0,37 0 0,-39 0 0,13 0 0,-17 0 0,0 0 0,0 0 0,0 0 0,0 0 0,8 0 0,-6 0 0,24 0 0,-22-5 0,21 4 0,-23-3 0,7-5 0,-9 7 0,0-6 0,0 8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DBC4EB-2D9A-C542-A578-2B57E0FB18FF}" type="datetimeFigureOut">
              <a:rPr lang="en-US" smtClean="0"/>
              <a:t>10/11/21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371AF9-BBC8-D045-B571-D125776D9767}" type="slidenum">
              <a:rPr lang="en-US" smtClean="0"/>
              <a:t>‹#›</a:t>
            </a:fld>
            <a:endParaRPr lang="en-US"/>
          </a:p>
        </p:txBody>
      </p:sp>
    </p:spTree>
    <p:extLst>
      <p:ext uri="{BB962C8B-B14F-4D97-AF65-F5344CB8AC3E}">
        <p14:creationId xmlns:p14="http://schemas.microsoft.com/office/powerpoint/2010/main" val="361786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a:t>
            </a:fld>
            <a:endParaRPr lang="en-US" dirty="0"/>
          </a:p>
        </p:txBody>
      </p:sp>
    </p:spTree>
    <p:extLst>
      <p:ext uri="{BB962C8B-B14F-4D97-AF65-F5344CB8AC3E}">
        <p14:creationId xmlns:p14="http://schemas.microsoft.com/office/powerpoint/2010/main" val="15623168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15</a:t>
            </a:fld>
            <a:endParaRPr lang="en-US"/>
          </a:p>
        </p:txBody>
      </p:sp>
    </p:spTree>
    <p:extLst>
      <p:ext uri="{BB962C8B-B14F-4D97-AF65-F5344CB8AC3E}">
        <p14:creationId xmlns:p14="http://schemas.microsoft.com/office/powerpoint/2010/main" val="3764439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16</a:t>
            </a:fld>
            <a:endParaRPr lang="en-US"/>
          </a:p>
        </p:txBody>
      </p:sp>
    </p:spTree>
    <p:extLst>
      <p:ext uri="{BB962C8B-B14F-4D97-AF65-F5344CB8AC3E}">
        <p14:creationId xmlns:p14="http://schemas.microsoft.com/office/powerpoint/2010/main" val="894012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17</a:t>
            </a:fld>
            <a:endParaRPr lang="en-US"/>
          </a:p>
        </p:txBody>
      </p:sp>
    </p:spTree>
    <p:extLst>
      <p:ext uri="{BB962C8B-B14F-4D97-AF65-F5344CB8AC3E}">
        <p14:creationId xmlns:p14="http://schemas.microsoft.com/office/powerpoint/2010/main" val="1728032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18</a:t>
            </a:fld>
            <a:endParaRPr lang="en-US"/>
          </a:p>
        </p:txBody>
      </p:sp>
    </p:spTree>
    <p:extLst>
      <p:ext uri="{BB962C8B-B14F-4D97-AF65-F5344CB8AC3E}">
        <p14:creationId xmlns:p14="http://schemas.microsoft.com/office/powerpoint/2010/main" val="967386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19</a:t>
            </a:fld>
            <a:endParaRPr lang="en-US"/>
          </a:p>
        </p:txBody>
      </p:sp>
    </p:spTree>
    <p:extLst>
      <p:ext uri="{BB962C8B-B14F-4D97-AF65-F5344CB8AC3E}">
        <p14:creationId xmlns:p14="http://schemas.microsoft.com/office/powerpoint/2010/main" val="2582346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20</a:t>
            </a:fld>
            <a:endParaRPr lang="en-US" dirty="0"/>
          </a:p>
        </p:txBody>
      </p:sp>
    </p:spTree>
    <p:extLst>
      <p:ext uri="{BB962C8B-B14F-4D97-AF65-F5344CB8AC3E}">
        <p14:creationId xmlns:p14="http://schemas.microsoft.com/office/powerpoint/2010/main" val="1597049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21</a:t>
            </a:fld>
            <a:endParaRPr lang="en-US" dirty="0"/>
          </a:p>
        </p:txBody>
      </p:sp>
    </p:spTree>
    <p:extLst>
      <p:ext uri="{BB962C8B-B14F-4D97-AF65-F5344CB8AC3E}">
        <p14:creationId xmlns:p14="http://schemas.microsoft.com/office/powerpoint/2010/main" val="37898503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22</a:t>
            </a:fld>
            <a:endParaRPr lang="en-US"/>
          </a:p>
        </p:txBody>
      </p:sp>
    </p:spTree>
    <p:extLst>
      <p:ext uri="{BB962C8B-B14F-4D97-AF65-F5344CB8AC3E}">
        <p14:creationId xmlns:p14="http://schemas.microsoft.com/office/powerpoint/2010/main" val="2083059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23</a:t>
            </a:fld>
            <a:endParaRPr lang="en-US"/>
          </a:p>
        </p:txBody>
      </p:sp>
    </p:spTree>
    <p:extLst>
      <p:ext uri="{BB962C8B-B14F-4D97-AF65-F5344CB8AC3E}">
        <p14:creationId xmlns:p14="http://schemas.microsoft.com/office/powerpoint/2010/main" val="24806298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24</a:t>
            </a:fld>
            <a:endParaRPr lang="en-US"/>
          </a:p>
        </p:txBody>
      </p:sp>
    </p:spTree>
    <p:extLst>
      <p:ext uri="{BB962C8B-B14F-4D97-AF65-F5344CB8AC3E}">
        <p14:creationId xmlns:p14="http://schemas.microsoft.com/office/powerpoint/2010/main" val="3419079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a:t>
            </a:fld>
            <a:endParaRPr lang="en-US"/>
          </a:p>
        </p:txBody>
      </p:sp>
    </p:spTree>
    <p:extLst>
      <p:ext uri="{BB962C8B-B14F-4D97-AF65-F5344CB8AC3E}">
        <p14:creationId xmlns:p14="http://schemas.microsoft.com/office/powerpoint/2010/main" val="4175902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25</a:t>
            </a:fld>
            <a:endParaRPr lang="en-US"/>
          </a:p>
        </p:txBody>
      </p:sp>
    </p:spTree>
    <p:extLst>
      <p:ext uri="{BB962C8B-B14F-4D97-AF65-F5344CB8AC3E}">
        <p14:creationId xmlns:p14="http://schemas.microsoft.com/office/powerpoint/2010/main" val="10445970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26</a:t>
            </a:fld>
            <a:endParaRPr lang="en-US"/>
          </a:p>
        </p:txBody>
      </p:sp>
    </p:spTree>
    <p:extLst>
      <p:ext uri="{BB962C8B-B14F-4D97-AF65-F5344CB8AC3E}">
        <p14:creationId xmlns:p14="http://schemas.microsoft.com/office/powerpoint/2010/main" val="42906055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27</a:t>
            </a:fld>
            <a:endParaRPr lang="en-US"/>
          </a:p>
        </p:txBody>
      </p:sp>
    </p:spTree>
    <p:extLst>
      <p:ext uri="{BB962C8B-B14F-4D97-AF65-F5344CB8AC3E}">
        <p14:creationId xmlns:p14="http://schemas.microsoft.com/office/powerpoint/2010/main" val="36192872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28</a:t>
            </a:fld>
            <a:endParaRPr lang="en-US"/>
          </a:p>
        </p:txBody>
      </p:sp>
    </p:spTree>
    <p:extLst>
      <p:ext uri="{BB962C8B-B14F-4D97-AF65-F5344CB8AC3E}">
        <p14:creationId xmlns:p14="http://schemas.microsoft.com/office/powerpoint/2010/main" val="29146057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29</a:t>
            </a:fld>
            <a:endParaRPr lang="en-US"/>
          </a:p>
        </p:txBody>
      </p:sp>
    </p:spTree>
    <p:extLst>
      <p:ext uri="{BB962C8B-B14F-4D97-AF65-F5344CB8AC3E}">
        <p14:creationId xmlns:p14="http://schemas.microsoft.com/office/powerpoint/2010/main" val="1453753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30</a:t>
            </a:fld>
            <a:endParaRPr lang="en-US"/>
          </a:p>
        </p:txBody>
      </p:sp>
    </p:spTree>
    <p:extLst>
      <p:ext uri="{BB962C8B-B14F-4D97-AF65-F5344CB8AC3E}">
        <p14:creationId xmlns:p14="http://schemas.microsoft.com/office/powerpoint/2010/main" val="2731077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31</a:t>
            </a:fld>
            <a:endParaRPr lang="en-US"/>
          </a:p>
        </p:txBody>
      </p:sp>
    </p:spTree>
    <p:extLst>
      <p:ext uri="{BB962C8B-B14F-4D97-AF65-F5344CB8AC3E}">
        <p14:creationId xmlns:p14="http://schemas.microsoft.com/office/powerpoint/2010/main" val="12242148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32</a:t>
            </a:fld>
            <a:endParaRPr lang="en-US"/>
          </a:p>
        </p:txBody>
      </p:sp>
    </p:spTree>
    <p:extLst>
      <p:ext uri="{BB962C8B-B14F-4D97-AF65-F5344CB8AC3E}">
        <p14:creationId xmlns:p14="http://schemas.microsoft.com/office/powerpoint/2010/main" val="3928975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33</a:t>
            </a:fld>
            <a:endParaRPr lang="en-US"/>
          </a:p>
        </p:txBody>
      </p:sp>
    </p:spTree>
    <p:extLst>
      <p:ext uri="{BB962C8B-B14F-4D97-AF65-F5344CB8AC3E}">
        <p14:creationId xmlns:p14="http://schemas.microsoft.com/office/powerpoint/2010/main" val="13933026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34</a:t>
            </a:fld>
            <a:endParaRPr lang="en-US"/>
          </a:p>
        </p:txBody>
      </p:sp>
    </p:spTree>
    <p:extLst>
      <p:ext uri="{BB962C8B-B14F-4D97-AF65-F5344CB8AC3E}">
        <p14:creationId xmlns:p14="http://schemas.microsoft.com/office/powerpoint/2010/main" val="907404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a:t>
            </a:fld>
            <a:endParaRPr lang="en-US"/>
          </a:p>
        </p:txBody>
      </p:sp>
    </p:spTree>
    <p:extLst>
      <p:ext uri="{BB962C8B-B14F-4D97-AF65-F5344CB8AC3E}">
        <p14:creationId xmlns:p14="http://schemas.microsoft.com/office/powerpoint/2010/main" val="32589385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35</a:t>
            </a:fld>
            <a:endParaRPr lang="en-US"/>
          </a:p>
        </p:txBody>
      </p:sp>
    </p:spTree>
    <p:extLst>
      <p:ext uri="{BB962C8B-B14F-4D97-AF65-F5344CB8AC3E}">
        <p14:creationId xmlns:p14="http://schemas.microsoft.com/office/powerpoint/2010/main" val="12039902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36</a:t>
            </a:fld>
            <a:endParaRPr lang="en-US"/>
          </a:p>
        </p:txBody>
      </p:sp>
    </p:spTree>
    <p:extLst>
      <p:ext uri="{BB962C8B-B14F-4D97-AF65-F5344CB8AC3E}">
        <p14:creationId xmlns:p14="http://schemas.microsoft.com/office/powerpoint/2010/main" val="41038631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37</a:t>
            </a:fld>
            <a:endParaRPr lang="en-US"/>
          </a:p>
        </p:txBody>
      </p:sp>
    </p:spTree>
    <p:extLst>
      <p:ext uri="{BB962C8B-B14F-4D97-AF65-F5344CB8AC3E}">
        <p14:creationId xmlns:p14="http://schemas.microsoft.com/office/powerpoint/2010/main" val="37217663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38</a:t>
            </a:fld>
            <a:endParaRPr lang="en-US"/>
          </a:p>
        </p:txBody>
      </p:sp>
    </p:spTree>
    <p:extLst>
      <p:ext uri="{BB962C8B-B14F-4D97-AF65-F5344CB8AC3E}">
        <p14:creationId xmlns:p14="http://schemas.microsoft.com/office/powerpoint/2010/main" val="39164469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39</a:t>
            </a:fld>
            <a:endParaRPr lang="en-US"/>
          </a:p>
        </p:txBody>
      </p:sp>
    </p:spTree>
    <p:extLst>
      <p:ext uri="{BB962C8B-B14F-4D97-AF65-F5344CB8AC3E}">
        <p14:creationId xmlns:p14="http://schemas.microsoft.com/office/powerpoint/2010/main" val="29101560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40</a:t>
            </a:fld>
            <a:endParaRPr lang="en-US"/>
          </a:p>
        </p:txBody>
      </p:sp>
    </p:spTree>
    <p:extLst>
      <p:ext uri="{BB962C8B-B14F-4D97-AF65-F5344CB8AC3E}">
        <p14:creationId xmlns:p14="http://schemas.microsoft.com/office/powerpoint/2010/main" val="11452254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41</a:t>
            </a:fld>
            <a:endParaRPr lang="en-US"/>
          </a:p>
        </p:txBody>
      </p:sp>
    </p:spTree>
    <p:extLst>
      <p:ext uri="{BB962C8B-B14F-4D97-AF65-F5344CB8AC3E}">
        <p14:creationId xmlns:p14="http://schemas.microsoft.com/office/powerpoint/2010/main" val="4919387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42</a:t>
            </a:fld>
            <a:endParaRPr lang="en-US"/>
          </a:p>
        </p:txBody>
      </p:sp>
    </p:spTree>
    <p:extLst>
      <p:ext uri="{BB962C8B-B14F-4D97-AF65-F5344CB8AC3E}">
        <p14:creationId xmlns:p14="http://schemas.microsoft.com/office/powerpoint/2010/main" val="22774174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43</a:t>
            </a:fld>
            <a:endParaRPr lang="en-US"/>
          </a:p>
        </p:txBody>
      </p:sp>
    </p:spTree>
    <p:extLst>
      <p:ext uri="{BB962C8B-B14F-4D97-AF65-F5344CB8AC3E}">
        <p14:creationId xmlns:p14="http://schemas.microsoft.com/office/powerpoint/2010/main" val="16272874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44</a:t>
            </a:fld>
            <a:endParaRPr lang="en-US"/>
          </a:p>
        </p:txBody>
      </p:sp>
    </p:spTree>
    <p:extLst>
      <p:ext uri="{BB962C8B-B14F-4D97-AF65-F5344CB8AC3E}">
        <p14:creationId xmlns:p14="http://schemas.microsoft.com/office/powerpoint/2010/main" val="1554256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a:t>
            </a:fld>
            <a:endParaRPr lang="en-US"/>
          </a:p>
        </p:txBody>
      </p:sp>
    </p:spTree>
    <p:extLst>
      <p:ext uri="{BB962C8B-B14F-4D97-AF65-F5344CB8AC3E}">
        <p14:creationId xmlns:p14="http://schemas.microsoft.com/office/powerpoint/2010/main" val="35597373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45</a:t>
            </a:fld>
            <a:endParaRPr lang="en-US"/>
          </a:p>
        </p:txBody>
      </p:sp>
    </p:spTree>
    <p:extLst>
      <p:ext uri="{BB962C8B-B14F-4D97-AF65-F5344CB8AC3E}">
        <p14:creationId xmlns:p14="http://schemas.microsoft.com/office/powerpoint/2010/main" val="22543762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46</a:t>
            </a:fld>
            <a:endParaRPr lang="en-US"/>
          </a:p>
        </p:txBody>
      </p:sp>
    </p:spTree>
    <p:extLst>
      <p:ext uri="{BB962C8B-B14F-4D97-AF65-F5344CB8AC3E}">
        <p14:creationId xmlns:p14="http://schemas.microsoft.com/office/powerpoint/2010/main" val="41736445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47</a:t>
            </a:fld>
            <a:endParaRPr lang="en-US"/>
          </a:p>
        </p:txBody>
      </p:sp>
    </p:spTree>
    <p:extLst>
      <p:ext uri="{BB962C8B-B14F-4D97-AF65-F5344CB8AC3E}">
        <p14:creationId xmlns:p14="http://schemas.microsoft.com/office/powerpoint/2010/main" val="24730269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48</a:t>
            </a:fld>
            <a:endParaRPr lang="en-US"/>
          </a:p>
        </p:txBody>
      </p:sp>
    </p:spTree>
    <p:extLst>
      <p:ext uri="{BB962C8B-B14F-4D97-AF65-F5344CB8AC3E}">
        <p14:creationId xmlns:p14="http://schemas.microsoft.com/office/powerpoint/2010/main" val="39518800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49</a:t>
            </a:fld>
            <a:endParaRPr lang="en-US"/>
          </a:p>
        </p:txBody>
      </p:sp>
    </p:spTree>
    <p:extLst>
      <p:ext uri="{BB962C8B-B14F-4D97-AF65-F5344CB8AC3E}">
        <p14:creationId xmlns:p14="http://schemas.microsoft.com/office/powerpoint/2010/main" val="6781624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50</a:t>
            </a:fld>
            <a:endParaRPr lang="en-US"/>
          </a:p>
        </p:txBody>
      </p:sp>
    </p:spTree>
    <p:extLst>
      <p:ext uri="{BB962C8B-B14F-4D97-AF65-F5344CB8AC3E}">
        <p14:creationId xmlns:p14="http://schemas.microsoft.com/office/powerpoint/2010/main" val="1656053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51</a:t>
            </a:fld>
            <a:endParaRPr lang="en-US"/>
          </a:p>
        </p:txBody>
      </p:sp>
    </p:spTree>
    <p:extLst>
      <p:ext uri="{BB962C8B-B14F-4D97-AF65-F5344CB8AC3E}">
        <p14:creationId xmlns:p14="http://schemas.microsoft.com/office/powerpoint/2010/main" val="7060138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52</a:t>
            </a:fld>
            <a:endParaRPr lang="en-US"/>
          </a:p>
        </p:txBody>
      </p:sp>
    </p:spTree>
    <p:extLst>
      <p:ext uri="{BB962C8B-B14F-4D97-AF65-F5344CB8AC3E}">
        <p14:creationId xmlns:p14="http://schemas.microsoft.com/office/powerpoint/2010/main" val="27819727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53</a:t>
            </a:fld>
            <a:endParaRPr lang="en-US"/>
          </a:p>
        </p:txBody>
      </p:sp>
    </p:spTree>
    <p:extLst>
      <p:ext uri="{BB962C8B-B14F-4D97-AF65-F5344CB8AC3E}">
        <p14:creationId xmlns:p14="http://schemas.microsoft.com/office/powerpoint/2010/main" val="2764911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54</a:t>
            </a:fld>
            <a:endParaRPr lang="en-US"/>
          </a:p>
        </p:txBody>
      </p:sp>
    </p:spTree>
    <p:extLst>
      <p:ext uri="{BB962C8B-B14F-4D97-AF65-F5344CB8AC3E}">
        <p14:creationId xmlns:p14="http://schemas.microsoft.com/office/powerpoint/2010/main" val="204286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a:t>
            </a:fld>
            <a:endParaRPr lang="en-US"/>
          </a:p>
        </p:txBody>
      </p:sp>
    </p:spTree>
    <p:extLst>
      <p:ext uri="{BB962C8B-B14F-4D97-AF65-F5344CB8AC3E}">
        <p14:creationId xmlns:p14="http://schemas.microsoft.com/office/powerpoint/2010/main" val="18889214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55</a:t>
            </a:fld>
            <a:endParaRPr lang="en-US"/>
          </a:p>
        </p:txBody>
      </p:sp>
    </p:spTree>
    <p:extLst>
      <p:ext uri="{BB962C8B-B14F-4D97-AF65-F5344CB8AC3E}">
        <p14:creationId xmlns:p14="http://schemas.microsoft.com/office/powerpoint/2010/main" val="3085924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56</a:t>
            </a:fld>
            <a:endParaRPr lang="en-US"/>
          </a:p>
        </p:txBody>
      </p:sp>
    </p:spTree>
    <p:extLst>
      <p:ext uri="{BB962C8B-B14F-4D97-AF65-F5344CB8AC3E}">
        <p14:creationId xmlns:p14="http://schemas.microsoft.com/office/powerpoint/2010/main" val="40738400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57</a:t>
            </a:fld>
            <a:endParaRPr lang="en-US"/>
          </a:p>
        </p:txBody>
      </p:sp>
    </p:spTree>
    <p:extLst>
      <p:ext uri="{BB962C8B-B14F-4D97-AF65-F5344CB8AC3E}">
        <p14:creationId xmlns:p14="http://schemas.microsoft.com/office/powerpoint/2010/main" val="31037135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58</a:t>
            </a:fld>
            <a:endParaRPr lang="en-US"/>
          </a:p>
        </p:txBody>
      </p:sp>
    </p:spTree>
    <p:extLst>
      <p:ext uri="{BB962C8B-B14F-4D97-AF65-F5344CB8AC3E}">
        <p14:creationId xmlns:p14="http://schemas.microsoft.com/office/powerpoint/2010/main" val="77474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59</a:t>
            </a:fld>
            <a:endParaRPr lang="en-US"/>
          </a:p>
        </p:txBody>
      </p:sp>
    </p:spTree>
    <p:extLst>
      <p:ext uri="{BB962C8B-B14F-4D97-AF65-F5344CB8AC3E}">
        <p14:creationId xmlns:p14="http://schemas.microsoft.com/office/powerpoint/2010/main" val="27978932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60</a:t>
            </a:fld>
            <a:endParaRPr lang="en-US"/>
          </a:p>
        </p:txBody>
      </p:sp>
    </p:spTree>
    <p:extLst>
      <p:ext uri="{BB962C8B-B14F-4D97-AF65-F5344CB8AC3E}">
        <p14:creationId xmlns:p14="http://schemas.microsoft.com/office/powerpoint/2010/main" val="14716724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61</a:t>
            </a:fld>
            <a:endParaRPr lang="en-US"/>
          </a:p>
        </p:txBody>
      </p:sp>
    </p:spTree>
    <p:extLst>
      <p:ext uri="{BB962C8B-B14F-4D97-AF65-F5344CB8AC3E}">
        <p14:creationId xmlns:p14="http://schemas.microsoft.com/office/powerpoint/2010/main" val="5370905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62</a:t>
            </a:fld>
            <a:endParaRPr lang="en-US"/>
          </a:p>
        </p:txBody>
      </p:sp>
    </p:spTree>
    <p:extLst>
      <p:ext uri="{BB962C8B-B14F-4D97-AF65-F5344CB8AC3E}">
        <p14:creationId xmlns:p14="http://schemas.microsoft.com/office/powerpoint/2010/main" val="12002198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63</a:t>
            </a:fld>
            <a:endParaRPr lang="en-US"/>
          </a:p>
        </p:txBody>
      </p:sp>
    </p:spTree>
    <p:extLst>
      <p:ext uri="{BB962C8B-B14F-4D97-AF65-F5344CB8AC3E}">
        <p14:creationId xmlns:p14="http://schemas.microsoft.com/office/powerpoint/2010/main" val="37124363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64</a:t>
            </a:fld>
            <a:endParaRPr lang="en-US" dirty="0"/>
          </a:p>
        </p:txBody>
      </p:sp>
    </p:spTree>
    <p:extLst>
      <p:ext uri="{BB962C8B-B14F-4D97-AF65-F5344CB8AC3E}">
        <p14:creationId xmlns:p14="http://schemas.microsoft.com/office/powerpoint/2010/main" val="3022824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a:t>
            </a:fld>
            <a:endParaRPr lang="en-US"/>
          </a:p>
        </p:txBody>
      </p:sp>
    </p:spTree>
    <p:extLst>
      <p:ext uri="{BB962C8B-B14F-4D97-AF65-F5344CB8AC3E}">
        <p14:creationId xmlns:p14="http://schemas.microsoft.com/office/powerpoint/2010/main" val="2857063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65</a:t>
            </a:fld>
            <a:endParaRPr lang="en-US" dirty="0"/>
          </a:p>
        </p:txBody>
      </p:sp>
    </p:spTree>
    <p:extLst>
      <p:ext uri="{BB962C8B-B14F-4D97-AF65-F5344CB8AC3E}">
        <p14:creationId xmlns:p14="http://schemas.microsoft.com/office/powerpoint/2010/main" val="16602127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66</a:t>
            </a:fld>
            <a:endParaRPr lang="en-US"/>
          </a:p>
        </p:txBody>
      </p:sp>
    </p:spTree>
    <p:extLst>
      <p:ext uri="{BB962C8B-B14F-4D97-AF65-F5344CB8AC3E}">
        <p14:creationId xmlns:p14="http://schemas.microsoft.com/office/powerpoint/2010/main" val="40771514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67</a:t>
            </a:fld>
            <a:endParaRPr lang="en-US"/>
          </a:p>
        </p:txBody>
      </p:sp>
    </p:spTree>
    <p:extLst>
      <p:ext uri="{BB962C8B-B14F-4D97-AF65-F5344CB8AC3E}">
        <p14:creationId xmlns:p14="http://schemas.microsoft.com/office/powerpoint/2010/main" val="18886126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68</a:t>
            </a:fld>
            <a:endParaRPr lang="en-US"/>
          </a:p>
        </p:txBody>
      </p:sp>
    </p:spTree>
    <p:extLst>
      <p:ext uri="{BB962C8B-B14F-4D97-AF65-F5344CB8AC3E}">
        <p14:creationId xmlns:p14="http://schemas.microsoft.com/office/powerpoint/2010/main" val="16403054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69</a:t>
            </a:fld>
            <a:endParaRPr lang="en-US"/>
          </a:p>
        </p:txBody>
      </p:sp>
    </p:spTree>
    <p:extLst>
      <p:ext uri="{BB962C8B-B14F-4D97-AF65-F5344CB8AC3E}">
        <p14:creationId xmlns:p14="http://schemas.microsoft.com/office/powerpoint/2010/main" val="20310452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70</a:t>
            </a:fld>
            <a:endParaRPr lang="en-US"/>
          </a:p>
        </p:txBody>
      </p:sp>
    </p:spTree>
    <p:extLst>
      <p:ext uri="{BB962C8B-B14F-4D97-AF65-F5344CB8AC3E}">
        <p14:creationId xmlns:p14="http://schemas.microsoft.com/office/powerpoint/2010/main" val="33651556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71</a:t>
            </a:fld>
            <a:endParaRPr lang="en-US"/>
          </a:p>
        </p:txBody>
      </p:sp>
    </p:spTree>
    <p:extLst>
      <p:ext uri="{BB962C8B-B14F-4D97-AF65-F5344CB8AC3E}">
        <p14:creationId xmlns:p14="http://schemas.microsoft.com/office/powerpoint/2010/main" val="81277897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72</a:t>
            </a:fld>
            <a:endParaRPr lang="en-US"/>
          </a:p>
        </p:txBody>
      </p:sp>
    </p:spTree>
    <p:extLst>
      <p:ext uri="{BB962C8B-B14F-4D97-AF65-F5344CB8AC3E}">
        <p14:creationId xmlns:p14="http://schemas.microsoft.com/office/powerpoint/2010/main" val="132788787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73</a:t>
            </a:fld>
            <a:endParaRPr lang="en-US"/>
          </a:p>
        </p:txBody>
      </p:sp>
    </p:spTree>
    <p:extLst>
      <p:ext uri="{BB962C8B-B14F-4D97-AF65-F5344CB8AC3E}">
        <p14:creationId xmlns:p14="http://schemas.microsoft.com/office/powerpoint/2010/main" val="25359892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74</a:t>
            </a:fld>
            <a:endParaRPr lang="en-US"/>
          </a:p>
        </p:txBody>
      </p:sp>
    </p:spTree>
    <p:extLst>
      <p:ext uri="{BB962C8B-B14F-4D97-AF65-F5344CB8AC3E}">
        <p14:creationId xmlns:p14="http://schemas.microsoft.com/office/powerpoint/2010/main" val="1008636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12</a:t>
            </a:fld>
            <a:endParaRPr lang="en-US" dirty="0"/>
          </a:p>
        </p:txBody>
      </p:sp>
    </p:spTree>
    <p:extLst>
      <p:ext uri="{BB962C8B-B14F-4D97-AF65-F5344CB8AC3E}">
        <p14:creationId xmlns:p14="http://schemas.microsoft.com/office/powerpoint/2010/main" val="748179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13</a:t>
            </a:fld>
            <a:endParaRPr lang="en-US" dirty="0"/>
          </a:p>
        </p:txBody>
      </p:sp>
    </p:spTree>
    <p:extLst>
      <p:ext uri="{BB962C8B-B14F-4D97-AF65-F5344CB8AC3E}">
        <p14:creationId xmlns:p14="http://schemas.microsoft.com/office/powerpoint/2010/main" val="1938368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14</a:t>
            </a:fld>
            <a:endParaRPr lang="en-US"/>
          </a:p>
        </p:txBody>
      </p:sp>
    </p:spTree>
    <p:extLst>
      <p:ext uri="{BB962C8B-B14F-4D97-AF65-F5344CB8AC3E}">
        <p14:creationId xmlns:p14="http://schemas.microsoft.com/office/powerpoint/2010/main" val="1042638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81C33-5988-D54F-BB26-5D5DAD4AFC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59BA848-FA4A-0346-83E1-44D13A16B7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15C035-42E1-754D-AF29-0F9C97627D40}"/>
              </a:ext>
            </a:extLst>
          </p:cNvPr>
          <p:cNvSpPr>
            <a:spLocks noGrp="1"/>
          </p:cNvSpPr>
          <p:nvPr>
            <p:ph type="dt" sz="half" idx="10"/>
          </p:nvPr>
        </p:nvSpPr>
        <p:spPr/>
        <p:txBody>
          <a:bodyPr/>
          <a:lstStyle/>
          <a:p>
            <a:fld id="{1E0BB3E9-0CED-1B46-B041-1C2CC850E913}" type="datetime1">
              <a:rPr lang="en-US" smtClean="0"/>
              <a:t>10/11/21</a:t>
            </a:fld>
            <a:endParaRPr lang="en-US"/>
          </a:p>
        </p:txBody>
      </p:sp>
      <p:sp>
        <p:nvSpPr>
          <p:cNvPr id="5" name="Footer Placeholder 4">
            <a:extLst>
              <a:ext uri="{FF2B5EF4-FFF2-40B4-BE49-F238E27FC236}">
                <a16:creationId xmlns:a16="http://schemas.microsoft.com/office/drawing/2014/main" id="{8550DB20-4AFA-0443-8463-CC96FA03AF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39BBF5-37BB-9A42-966A-3111868254AC}"/>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2974557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light_yellow">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p>
            <a:fld id="{5AC5EE77-F66E-F949-AC99-DF4C4F649119}" type="datetime1">
              <a:rPr lang="en-US" smtClean="0"/>
              <a:t>10/11/21</a:t>
            </a:fld>
            <a:endParaRPr lang="en-US"/>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a:xfrm>
            <a:off x="9261763" y="6353464"/>
            <a:ext cx="2743200" cy="365125"/>
          </a:xfrm>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48490" y="36020"/>
            <a:ext cx="12115800" cy="6766560"/>
          </a:xfrm>
          <a:prstGeom prst="rect">
            <a:avLst/>
          </a:prstGeom>
          <a:solidFill>
            <a:schemeClr val="bg1"/>
          </a:solidFill>
          <a:ln w="889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54EDC054-3F3E-9A4C-8863-5890942F13E3}"/>
              </a:ext>
            </a:extLst>
          </p:cNvPr>
          <p:cNvSpPr>
            <a:spLocks noGrp="1"/>
          </p:cNvSpPr>
          <p:nvPr>
            <p:ph type="title"/>
          </p:nvPr>
        </p:nvSpPr>
        <p:spPr>
          <a:xfrm>
            <a:off x="635000" y="291319"/>
            <a:ext cx="8941419" cy="1162592"/>
          </a:xfrm>
        </p:spPr>
        <p:txBody>
          <a:bodyPr/>
          <a:lstStyle/>
          <a:p>
            <a:r>
              <a:rPr lang="en-US"/>
              <a:t>Click to edit Master title style</a:t>
            </a:r>
          </a:p>
        </p:txBody>
      </p:sp>
    </p:spTree>
    <p:extLst>
      <p:ext uri="{BB962C8B-B14F-4D97-AF65-F5344CB8AC3E}">
        <p14:creationId xmlns:p14="http://schemas.microsoft.com/office/powerpoint/2010/main" val="3499520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light_pi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a:xfrm>
            <a:off x="9182100" y="6356349"/>
            <a:ext cx="2743200" cy="365125"/>
          </a:xfrm>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38100" y="45720"/>
            <a:ext cx="12115800" cy="6766560"/>
          </a:xfrm>
          <a:prstGeom prst="rect">
            <a:avLst/>
          </a:prstGeom>
          <a:solidFill>
            <a:schemeClr val="bg1"/>
          </a:solidFill>
          <a:ln w="88900">
            <a:solidFill>
              <a:srgbClr val="FFD2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81D401-D15E-B84A-8905-AA31033AA18C}"/>
              </a:ext>
            </a:extLst>
          </p:cNvPr>
          <p:cNvSpPr>
            <a:spLocks noGrp="1"/>
          </p:cNvSpPr>
          <p:nvPr>
            <p:ph type="title"/>
          </p:nvPr>
        </p:nvSpPr>
        <p:spPr>
          <a:xfrm>
            <a:off x="806211" y="305173"/>
            <a:ext cx="8941419" cy="1162592"/>
          </a:xfrm>
        </p:spPr>
        <p:txBody>
          <a:bodyPr/>
          <a:lstStyle/>
          <a:p>
            <a:r>
              <a:rPr lang="en-US"/>
              <a:t>Click to edit Master title style</a:t>
            </a:r>
          </a:p>
        </p:txBody>
      </p:sp>
    </p:spTree>
    <p:extLst>
      <p:ext uri="{BB962C8B-B14F-4D97-AF65-F5344CB8AC3E}">
        <p14:creationId xmlns:p14="http://schemas.microsoft.com/office/powerpoint/2010/main" val="41213773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rown">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a:xfrm>
            <a:off x="9182100" y="6356349"/>
            <a:ext cx="2743200" cy="365125"/>
          </a:xfrm>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38100" y="45720"/>
            <a:ext cx="12115800" cy="6766560"/>
          </a:xfrm>
          <a:prstGeom prst="rect">
            <a:avLst/>
          </a:prstGeom>
          <a:solidFill>
            <a:schemeClr val="bg1"/>
          </a:solidFill>
          <a:ln w="889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4601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AB10-9C5B-3C49-B908-D60D657200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DB2FF2-3514-7E4F-979B-7D465AE1BF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76229F0-20F9-7245-A8DF-ED91AF9AB9A9}"/>
              </a:ext>
            </a:extLst>
          </p:cNvPr>
          <p:cNvSpPr>
            <a:spLocks noGrp="1"/>
          </p:cNvSpPr>
          <p:nvPr>
            <p:ph type="dt" sz="half" idx="10"/>
          </p:nvPr>
        </p:nvSpPr>
        <p:spPr/>
        <p:txBody>
          <a:bodyPr/>
          <a:lstStyle/>
          <a:p>
            <a:fld id="{BCCA5D27-77B1-A446-B071-2F2327DE6C51}" type="datetime1">
              <a:rPr lang="en-US" smtClean="0"/>
              <a:t>10/11/21</a:t>
            </a:fld>
            <a:endParaRPr lang="en-US"/>
          </a:p>
        </p:txBody>
      </p:sp>
      <p:sp>
        <p:nvSpPr>
          <p:cNvPr id="5" name="Footer Placeholder 4">
            <a:extLst>
              <a:ext uri="{FF2B5EF4-FFF2-40B4-BE49-F238E27FC236}">
                <a16:creationId xmlns:a16="http://schemas.microsoft.com/office/drawing/2014/main" id="{5500ABE4-540A-8A46-BADB-D57CF3600A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5E289A-E7A6-7041-AC8D-F84B985203D2}"/>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32166871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80083-B51B-F64B-AA55-08C12C451E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0269A8-BAB3-5047-9C68-7A1701E5C9B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3138AC-E452-D440-864F-ECCBC3D3838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06ABF0-DD3E-AB42-9B7A-29D73575CF6C}"/>
              </a:ext>
            </a:extLst>
          </p:cNvPr>
          <p:cNvSpPr>
            <a:spLocks noGrp="1"/>
          </p:cNvSpPr>
          <p:nvPr>
            <p:ph type="dt" sz="half" idx="10"/>
          </p:nvPr>
        </p:nvSpPr>
        <p:spPr/>
        <p:txBody>
          <a:bodyPr/>
          <a:lstStyle/>
          <a:p>
            <a:fld id="{7E1EE7FA-812F-EE4B-97B5-D6CE3F082AAD}" type="datetime1">
              <a:rPr lang="en-US" smtClean="0"/>
              <a:t>10/11/21</a:t>
            </a:fld>
            <a:endParaRPr lang="en-US"/>
          </a:p>
        </p:txBody>
      </p:sp>
      <p:sp>
        <p:nvSpPr>
          <p:cNvPr id="6" name="Footer Placeholder 5">
            <a:extLst>
              <a:ext uri="{FF2B5EF4-FFF2-40B4-BE49-F238E27FC236}">
                <a16:creationId xmlns:a16="http://schemas.microsoft.com/office/drawing/2014/main" id="{930F0AD2-EEAA-084E-86BF-5E9E486A6B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3EA0A6-0275-B747-9008-35F9B8FBEC67}"/>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8516907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78F68-5C69-394B-8BCF-D20309B06D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4B7271F-5514-F246-8093-A1E88A3AC0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38AF8BF-D8FB-054F-AFB9-095D0F84E94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E5D8762-E4ED-944E-9C50-E6D1F7468C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B414A51-2447-9447-9E65-910F362E10B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34532E-F973-AE4F-B307-9C4ABFDB41D3}"/>
              </a:ext>
            </a:extLst>
          </p:cNvPr>
          <p:cNvSpPr>
            <a:spLocks noGrp="1"/>
          </p:cNvSpPr>
          <p:nvPr>
            <p:ph type="dt" sz="half" idx="10"/>
          </p:nvPr>
        </p:nvSpPr>
        <p:spPr/>
        <p:txBody>
          <a:bodyPr/>
          <a:lstStyle/>
          <a:p>
            <a:fld id="{416D3C00-66B6-4A4A-A860-E1848453299D}" type="datetime1">
              <a:rPr lang="en-US" smtClean="0"/>
              <a:t>10/11/21</a:t>
            </a:fld>
            <a:endParaRPr lang="en-US"/>
          </a:p>
        </p:txBody>
      </p:sp>
      <p:sp>
        <p:nvSpPr>
          <p:cNvPr id="8" name="Footer Placeholder 7">
            <a:extLst>
              <a:ext uri="{FF2B5EF4-FFF2-40B4-BE49-F238E27FC236}">
                <a16:creationId xmlns:a16="http://schemas.microsoft.com/office/drawing/2014/main" id="{B0E3EA70-3106-774D-8323-DEFC4395D80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6B0D810-CC25-514E-90F4-4DE901DD15F8}"/>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4756897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F5B8A-B85B-3A4C-A622-549F6B2803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A338235-253C-054A-863C-FEEF02C125D8}"/>
              </a:ext>
            </a:extLst>
          </p:cNvPr>
          <p:cNvSpPr>
            <a:spLocks noGrp="1"/>
          </p:cNvSpPr>
          <p:nvPr>
            <p:ph type="dt" sz="half" idx="10"/>
          </p:nvPr>
        </p:nvSpPr>
        <p:spPr/>
        <p:txBody>
          <a:bodyPr/>
          <a:lstStyle/>
          <a:p>
            <a:fld id="{682790A7-1731-0142-B22D-906FA7E5FD6F}" type="datetime1">
              <a:rPr lang="en-US" smtClean="0"/>
              <a:t>10/11/21</a:t>
            </a:fld>
            <a:endParaRPr lang="en-US"/>
          </a:p>
        </p:txBody>
      </p:sp>
      <p:sp>
        <p:nvSpPr>
          <p:cNvPr id="4" name="Footer Placeholder 3">
            <a:extLst>
              <a:ext uri="{FF2B5EF4-FFF2-40B4-BE49-F238E27FC236}">
                <a16:creationId xmlns:a16="http://schemas.microsoft.com/office/drawing/2014/main" id="{71C82665-4262-8347-AD55-38E1521E88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DCF5E5-C99B-3C42-B309-3F0AF7B72147}"/>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40765103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5FFE0-C88F-AC4C-B413-4CA6766452EA}"/>
              </a:ext>
            </a:extLst>
          </p:cNvPr>
          <p:cNvSpPr>
            <a:spLocks noGrp="1"/>
          </p:cNvSpPr>
          <p:nvPr>
            <p:ph type="dt" sz="half" idx="10"/>
          </p:nvPr>
        </p:nvSpPr>
        <p:spPr/>
        <p:txBody>
          <a:bodyPr/>
          <a:lstStyle/>
          <a:p>
            <a:fld id="{CDD62F22-1847-3741-97A0-FBB6C40DDBE4}" type="datetime1">
              <a:rPr lang="en-US" smtClean="0"/>
              <a:t>10/11/21</a:t>
            </a:fld>
            <a:endParaRPr lang="en-US"/>
          </a:p>
        </p:txBody>
      </p:sp>
      <p:sp>
        <p:nvSpPr>
          <p:cNvPr id="3" name="Footer Placeholder 2">
            <a:extLst>
              <a:ext uri="{FF2B5EF4-FFF2-40B4-BE49-F238E27FC236}">
                <a16:creationId xmlns:a16="http://schemas.microsoft.com/office/drawing/2014/main" id="{F69AA98C-D40D-8D43-98C3-46A866A4AB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D8FF45-51F5-8141-9CC0-7DC330B6B0A1}"/>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22923842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1E2CB-80F8-D044-9E4B-F285379283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BBA669-90B7-C24B-85DE-2B3AE23BA5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A37B98-29BA-8C4A-92D6-3276154637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3D2CC34-7FA9-D642-B02C-D5F95E464962}"/>
              </a:ext>
            </a:extLst>
          </p:cNvPr>
          <p:cNvSpPr>
            <a:spLocks noGrp="1"/>
          </p:cNvSpPr>
          <p:nvPr>
            <p:ph type="dt" sz="half" idx="10"/>
          </p:nvPr>
        </p:nvSpPr>
        <p:spPr/>
        <p:txBody>
          <a:bodyPr/>
          <a:lstStyle/>
          <a:p>
            <a:fld id="{1B54A145-D001-0043-BDFD-43F84EC21D21}" type="datetime1">
              <a:rPr lang="en-US" smtClean="0"/>
              <a:t>10/11/21</a:t>
            </a:fld>
            <a:endParaRPr lang="en-US"/>
          </a:p>
        </p:txBody>
      </p:sp>
      <p:sp>
        <p:nvSpPr>
          <p:cNvPr id="6" name="Footer Placeholder 5">
            <a:extLst>
              <a:ext uri="{FF2B5EF4-FFF2-40B4-BE49-F238E27FC236}">
                <a16:creationId xmlns:a16="http://schemas.microsoft.com/office/drawing/2014/main" id="{B8A75B0C-13CF-B44D-AC2B-62756B967F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329ACA-557C-D642-9221-716CB8856A9F}"/>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2058059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4B498-A163-CC43-81E8-5B8BB1A5DD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191C70-2BE4-4C4B-82E5-BDF2E7FCED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0115BF7-13A1-7A4C-81CA-FF68AE1741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6B23D8-BE98-3444-8236-7530A84FAE2D}"/>
              </a:ext>
            </a:extLst>
          </p:cNvPr>
          <p:cNvSpPr>
            <a:spLocks noGrp="1"/>
          </p:cNvSpPr>
          <p:nvPr>
            <p:ph type="dt" sz="half" idx="10"/>
          </p:nvPr>
        </p:nvSpPr>
        <p:spPr/>
        <p:txBody>
          <a:bodyPr/>
          <a:lstStyle/>
          <a:p>
            <a:fld id="{D8EDBB61-3F76-834E-931F-A09ADFED271D}" type="datetime1">
              <a:rPr lang="en-US" smtClean="0"/>
              <a:t>10/11/21</a:t>
            </a:fld>
            <a:endParaRPr lang="en-US"/>
          </a:p>
        </p:txBody>
      </p:sp>
      <p:sp>
        <p:nvSpPr>
          <p:cNvPr id="6" name="Footer Placeholder 5">
            <a:extLst>
              <a:ext uri="{FF2B5EF4-FFF2-40B4-BE49-F238E27FC236}">
                <a16:creationId xmlns:a16="http://schemas.microsoft.com/office/drawing/2014/main" id="{064F8367-2C30-414A-B7CB-0A1C4A7992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78D990-6B2E-9840-8478-36F0D89AC03F}"/>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3818556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F9E59-0172-044D-B347-0BC5D4E9AEAE}"/>
              </a:ext>
            </a:extLst>
          </p:cNvPr>
          <p:cNvSpPr>
            <a:spLocks noGrp="1"/>
          </p:cNvSpPr>
          <p:nvPr>
            <p:ph type="title"/>
          </p:nvPr>
        </p:nvSpPr>
        <p:spPr/>
        <p:txBody>
          <a:bodyPr/>
          <a:lstStyle>
            <a:lvl1pPr>
              <a:defRPr b="0" i="0">
                <a:latin typeface="Avenir" panose="02000503020000020003"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FB2F38CA-0A1E-9849-ADED-8250CFBBE5C8}"/>
              </a:ext>
            </a:extLst>
          </p:cNvPr>
          <p:cNvSpPr>
            <a:spLocks noGrp="1"/>
          </p:cNvSpPr>
          <p:nvPr>
            <p:ph idx="1"/>
          </p:nvPr>
        </p:nvSpPr>
        <p:spPr/>
        <p:txBody>
          <a:bodyPr/>
          <a:lstStyle>
            <a:lvl1pPr>
              <a:defRPr>
                <a:latin typeface="Avenir" panose="02000503020000020003" pitchFamily="2" charset="0"/>
              </a:defRPr>
            </a:lvl1pPr>
            <a:lvl2pPr>
              <a:defRPr>
                <a:latin typeface="Avenir" panose="02000503020000020003" pitchFamily="2" charset="0"/>
              </a:defRPr>
            </a:lvl2pPr>
            <a:lvl3pPr>
              <a:defRPr>
                <a:latin typeface="Avenir" panose="02000503020000020003" pitchFamily="2" charset="0"/>
              </a:defRPr>
            </a:lvl3pPr>
            <a:lvl4pPr>
              <a:defRPr>
                <a:latin typeface="Avenir" panose="02000503020000020003" pitchFamily="2" charset="0"/>
              </a:defRPr>
            </a:lvl4pPr>
            <a:lvl5pPr>
              <a:defRPr>
                <a:latin typeface="Avenir" panose="02000503020000020003"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p>
            <a:fld id="{481271BB-2EE1-4A4E-A529-52F1E1195EE2}" type="datetime1">
              <a:rPr lang="en-US" smtClean="0"/>
              <a:t>10/11/21</a:t>
            </a:fld>
            <a:endParaRPr lang="en-US"/>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45720" y="45720"/>
            <a:ext cx="12115800" cy="6766560"/>
          </a:xfrm>
          <a:prstGeom prst="rect">
            <a:avLst/>
          </a:prstGeom>
          <a:solidFill>
            <a:schemeClr val="bg1"/>
          </a:solidFill>
          <a:ln w="88900">
            <a:solidFill>
              <a:srgbClr val="00B6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8592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DCC8A-803B-724E-AECF-F9E466395BE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5D74CA-2C44-7141-A60F-B722C70D0C1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383FFE-E161-C74A-BD5F-88AF473EB88C}"/>
              </a:ext>
            </a:extLst>
          </p:cNvPr>
          <p:cNvSpPr>
            <a:spLocks noGrp="1"/>
          </p:cNvSpPr>
          <p:nvPr>
            <p:ph type="dt" sz="half" idx="10"/>
          </p:nvPr>
        </p:nvSpPr>
        <p:spPr/>
        <p:txBody>
          <a:bodyPr/>
          <a:lstStyle/>
          <a:p>
            <a:fld id="{A27246D3-B105-C547-8D99-C7EF16289A44}" type="datetime1">
              <a:rPr lang="en-US" smtClean="0"/>
              <a:t>10/11/21</a:t>
            </a:fld>
            <a:endParaRPr lang="en-US"/>
          </a:p>
        </p:txBody>
      </p:sp>
      <p:sp>
        <p:nvSpPr>
          <p:cNvPr id="5" name="Footer Placeholder 4">
            <a:extLst>
              <a:ext uri="{FF2B5EF4-FFF2-40B4-BE49-F238E27FC236}">
                <a16:creationId xmlns:a16="http://schemas.microsoft.com/office/drawing/2014/main" id="{4F6345C2-A542-C644-9046-6C4684C7EA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5BCC9B-1D97-6E46-8F5C-D7A15AEFBECC}"/>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26966230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155349-E760-A049-B782-49DD46AAC9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CF6423-2F3F-EE4C-9C5E-4D2744E3541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6FC342-0932-3E49-AB8D-9E00037231BC}"/>
              </a:ext>
            </a:extLst>
          </p:cNvPr>
          <p:cNvSpPr>
            <a:spLocks noGrp="1"/>
          </p:cNvSpPr>
          <p:nvPr>
            <p:ph type="dt" sz="half" idx="10"/>
          </p:nvPr>
        </p:nvSpPr>
        <p:spPr/>
        <p:txBody>
          <a:bodyPr/>
          <a:lstStyle/>
          <a:p>
            <a:fld id="{14E2528B-01BC-DC4B-A165-7D762F3D6F95}" type="datetime1">
              <a:rPr lang="en-US" smtClean="0"/>
              <a:t>10/11/21</a:t>
            </a:fld>
            <a:endParaRPr lang="en-US"/>
          </a:p>
        </p:txBody>
      </p:sp>
      <p:sp>
        <p:nvSpPr>
          <p:cNvPr id="5" name="Footer Placeholder 4">
            <a:extLst>
              <a:ext uri="{FF2B5EF4-FFF2-40B4-BE49-F238E27FC236}">
                <a16:creationId xmlns:a16="http://schemas.microsoft.com/office/drawing/2014/main" id="{35C7E810-6B49-2448-9378-755458BB43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4FFE0-7A6D-074A-AC35-C18BEA6DC9F6}"/>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955304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oft_blu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p>
            <a:fld id="{481271BB-2EE1-4A4E-A529-52F1E1195EE2}" type="datetime1">
              <a:rPr lang="en-US" smtClean="0"/>
              <a:t>10/11/21</a:t>
            </a:fld>
            <a:endParaRPr lang="en-US"/>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a:xfrm>
            <a:off x="9093926" y="6351089"/>
            <a:ext cx="2743200" cy="365125"/>
          </a:xfrm>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38100" y="45720"/>
            <a:ext cx="12115800" cy="6766560"/>
          </a:xfrm>
          <a:prstGeom prst="rect">
            <a:avLst/>
          </a:prstGeom>
          <a:solidFill>
            <a:schemeClr val="bg1"/>
          </a:solidFill>
          <a:ln w="889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5378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oft_blue_rnngeneration">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p>
            <a:fld id="{481271BB-2EE1-4A4E-A529-52F1E1195EE2}" type="datetime1">
              <a:rPr lang="en-US" smtClean="0"/>
              <a:t>10/11/21</a:t>
            </a:fld>
            <a:endParaRPr lang="en-US"/>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a:xfrm>
            <a:off x="9093926" y="6351089"/>
            <a:ext cx="2743200" cy="365125"/>
          </a:xfrm>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38100" y="45720"/>
            <a:ext cx="12115800" cy="6766560"/>
          </a:xfrm>
          <a:prstGeom prst="rect">
            <a:avLst/>
          </a:prstGeom>
          <a:solidFill>
            <a:schemeClr val="bg1"/>
          </a:solidFill>
          <a:ln w="889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BCB97D5-FF91-D048-B68A-4C27602DA7A6}"/>
              </a:ext>
            </a:extLst>
          </p:cNvPr>
          <p:cNvSpPr>
            <a:spLocks noGrp="1"/>
          </p:cNvSpPr>
          <p:nvPr>
            <p:ph type="title"/>
          </p:nvPr>
        </p:nvSpPr>
        <p:spPr>
          <a:xfrm>
            <a:off x="716886" y="264119"/>
            <a:ext cx="3228098" cy="551431"/>
          </a:xfrm>
        </p:spPr>
        <p:txBody>
          <a:bodyPr>
            <a:normAutofit/>
          </a:bodyPr>
          <a:lstStyle/>
          <a:p>
            <a:r>
              <a:rPr lang="en-US" dirty="0"/>
              <a:t>RNN: Generation</a:t>
            </a:r>
          </a:p>
        </p:txBody>
      </p:sp>
      <p:sp>
        <p:nvSpPr>
          <p:cNvPr id="9" name="Rectangle 8">
            <a:extLst>
              <a:ext uri="{FF2B5EF4-FFF2-40B4-BE49-F238E27FC236}">
                <a16:creationId xmlns:a16="http://schemas.microsoft.com/office/drawing/2014/main" id="{C8A1BF71-7685-7A48-B3C2-CF114B820895}"/>
              </a:ext>
            </a:extLst>
          </p:cNvPr>
          <p:cNvSpPr/>
          <p:nvPr userDrawn="1"/>
        </p:nvSpPr>
        <p:spPr>
          <a:xfrm>
            <a:off x="806939" y="757278"/>
            <a:ext cx="2872476" cy="9421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5015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soft_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F9E59-0172-044D-B347-0BC5D4E9AEAE}"/>
              </a:ext>
            </a:extLst>
          </p:cNvPr>
          <p:cNvSpPr>
            <a:spLocks noGrp="1"/>
          </p:cNvSpPr>
          <p:nvPr>
            <p:ph type="title"/>
          </p:nvPr>
        </p:nvSpPr>
        <p:spPr/>
        <p:txBody>
          <a:bodyPr/>
          <a:lstStyle>
            <a:lvl1pPr>
              <a:defRPr b="0" i="0">
                <a:latin typeface="Avenir" panose="02000503020000020003"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FB2F38CA-0A1E-9849-ADED-8250CFBBE5C8}"/>
              </a:ext>
            </a:extLst>
          </p:cNvPr>
          <p:cNvSpPr>
            <a:spLocks noGrp="1"/>
          </p:cNvSpPr>
          <p:nvPr>
            <p:ph idx="1"/>
          </p:nvPr>
        </p:nvSpPr>
        <p:spPr/>
        <p:txBody>
          <a:bodyPr/>
          <a:lstStyle>
            <a:lvl1pPr>
              <a:defRPr>
                <a:latin typeface="Avenir" panose="02000503020000020003" pitchFamily="2" charset="0"/>
              </a:defRPr>
            </a:lvl1pPr>
            <a:lvl2pPr>
              <a:defRPr>
                <a:latin typeface="Avenir" panose="02000503020000020003" pitchFamily="2" charset="0"/>
              </a:defRPr>
            </a:lvl2pPr>
            <a:lvl3pPr>
              <a:defRPr>
                <a:latin typeface="Avenir" panose="02000503020000020003" pitchFamily="2" charset="0"/>
              </a:defRPr>
            </a:lvl3pPr>
            <a:lvl4pPr>
              <a:defRPr>
                <a:latin typeface="Avenir" panose="02000503020000020003" pitchFamily="2" charset="0"/>
              </a:defRPr>
            </a:lvl4pPr>
            <a:lvl5pPr>
              <a:defRPr>
                <a:latin typeface="Avenir" panose="02000503020000020003"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p>
            <a:fld id="{481271BB-2EE1-4A4E-A529-52F1E1195EE2}" type="datetime1">
              <a:rPr lang="en-US" smtClean="0"/>
              <a:t>10/11/21</a:t>
            </a:fld>
            <a:endParaRPr lang="en-US"/>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45720" y="45720"/>
            <a:ext cx="12115800" cy="6766560"/>
          </a:xfrm>
          <a:prstGeom prst="rect">
            <a:avLst/>
          </a:prstGeom>
          <a:solidFill>
            <a:schemeClr val="bg1"/>
          </a:solidFill>
          <a:ln w="88900">
            <a:solidFill>
              <a:srgbClr val="BDAF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4503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oft_purple_lst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F9E59-0172-044D-B347-0BC5D4E9AEAE}"/>
              </a:ext>
            </a:extLst>
          </p:cNvPr>
          <p:cNvSpPr>
            <a:spLocks noGrp="1"/>
          </p:cNvSpPr>
          <p:nvPr>
            <p:ph type="title"/>
          </p:nvPr>
        </p:nvSpPr>
        <p:spPr>
          <a:xfrm>
            <a:off x="838201" y="301931"/>
            <a:ext cx="5257800" cy="631203"/>
          </a:xfrm>
        </p:spPr>
        <p:txBody>
          <a:bodyPr/>
          <a:lstStyle>
            <a:lvl1pPr>
              <a:defRPr b="0" i="0">
                <a:latin typeface="Avenir" panose="02000503020000020003" pitchFamily="2" charset="0"/>
              </a:defRPr>
            </a:lvl1pPr>
          </a:lstStyle>
          <a:p>
            <a:r>
              <a:rPr lang="en-US" dirty="0"/>
              <a:t>Click to edit Master title style</a:t>
            </a:r>
          </a:p>
        </p:txBody>
      </p:sp>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p>
            <a:fld id="{481271BB-2EE1-4A4E-A529-52F1E1195EE2}" type="datetime1">
              <a:rPr lang="en-US" smtClean="0"/>
              <a:t>10/11/21</a:t>
            </a:fld>
            <a:endParaRPr lang="en-US"/>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a:xfrm>
            <a:off x="9220200" y="6355502"/>
            <a:ext cx="2743200" cy="365125"/>
          </a:xfrm>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51955" y="31865"/>
            <a:ext cx="12115800" cy="6766560"/>
          </a:xfrm>
          <a:prstGeom prst="rect">
            <a:avLst/>
          </a:prstGeom>
          <a:solidFill>
            <a:schemeClr val="bg1"/>
          </a:solidFill>
          <a:ln w="88900">
            <a:solidFill>
              <a:srgbClr val="BDAF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7765461-4928-6445-B134-8DED9485542D}"/>
              </a:ext>
            </a:extLst>
          </p:cNvPr>
          <p:cNvSpPr/>
          <p:nvPr userDrawn="1"/>
        </p:nvSpPr>
        <p:spPr>
          <a:xfrm>
            <a:off x="903805" y="771482"/>
            <a:ext cx="1326778" cy="9164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52212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Re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p>
            <a:fld id="{5AC5EE77-F66E-F949-AC99-DF4C4F649119}" type="datetime1">
              <a:rPr lang="en-US" smtClean="0"/>
              <a:t>10/11/21</a:t>
            </a:fld>
            <a:endParaRPr lang="en-US"/>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a:xfrm>
            <a:off x="9192491" y="6356350"/>
            <a:ext cx="2743200" cy="365125"/>
          </a:xfrm>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38100" y="45720"/>
            <a:ext cx="12115800" cy="6766560"/>
          </a:xfrm>
          <a:prstGeom prst="rect">
            <a:avLst/>
          </a:prstGeom>
          <a:solidFill>
            <a:schemeClr val="bg1"/>
          </a:solidFill>
          <a:ln w="889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5837FDFF-5600-CB48-A342-D2712CA18796}"/>
              </a:ext>
            </a:extLst>
          </p:cNvPr>
          <p:cNvSpPr>
            <a:spLocks noGrp="1"/>
          </p:cNvSpPr>
          <p:nvPr>
            <p:ph type="title"/>
          </p:nvPr>
        </p:nvSpPr>
        <p:spPr>
          <a:xfrm>
            <a:off x="838200" y="291319"/>
            <a:ext cx="8941419" cy="1162592"/>
          </a:xfrm>
        </p:spPr>
        <p:txBody>
          <a:bodyPr/>
          <a:lstStyle/>
          <a:p>
            <a:r>
              <a:rPr lang="en-US"/>
              <a:t>Click to edit Master title style</a:t>
            </a:r>
          </a:p>
        </p:txBody>
      </p:sp>
    </p:spTree>
    <p:extLst>
      <p:ext uri="{BB962C8B-B14F-4D97-AF65-F5344CB8AC3E}">
        <p14:creationId xmlns:p14="http://schemas.microsoft.com/office/powerpoint/2010/main" val="2602985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light_g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F9E59-0172-044D-B347-0BC5D4E9AEAE}"/>
              </a:ext>
            </a:extLst>
          </p:cNvPr>
          <p:cNvSpPr>
            <a:spLocks noGrp="1"/>
          </p:cNvSpPr>
          <p:nvPr>
            <p:ph type="title"/>
          </p:nvPr>
        </p:nvSpPr>
        <p:spPr/>
        <p:txBody>
          <a:bodyPr/>
          <a:lstStyle>
            <a:lvl1pPr>
              <a:defRPr b="0" i="0">
                <a:latin typeface="Avenir" panose="02000503020000020003"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FB2F38CA-0A1E-9849-ADED-8250CFBBE5C8}"/>
              </a:ext>
            </a:extLst>
          </p:cNvPr>
          <p:cNvSpPr>
            <a:spLocks noGrp="1"/>
          </p:cNvSpPr>
          <p:nvPr>
            <p:ph idx="1"/>
          </p:nvPr>
        </p:nvSpPr>
        <p:spPr/>
        <p:txBody>
          <a:bodyPr/>
          <a:lstStyle>
            <a:lvl1pPr>
              <a:defRPr>
                <a:latin typeface="Avenir" panose="02000503020000020003" pitchFamily="2" charset="0"/>
              </a:defRPr>
            </a:lvl1pPr>
            <a:lvl2pPr>
              <a:defRPr>
                <a:latin typeface="Avenir" panose="02000503020000020003" pitchFamily="2" charset="0"/>
              </a:defRPr>
            </a:lvl2pPr>
            <a:lvl3pPr>
              <a:defRPr>
                <a:latin typeface="Avenir" panose="02000503020000020003" pitchFamily="2" charset="0"/>
              </a:defRPr>
            </a:lvl3pPr>
            <a:lvl4pPr>
              <a:defRPr>
                <a:latin typeface="Avenir" panose="02000503020000020003" pitchFamily="2" charset="0"/>
              </a:defRPr>
            </a:lvl4pPr>
            <a:lvl5pPr>
              <a:defRPr>
                <a:latin typeface="Avenir" panose="02000503020000020003"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p>
            <a:fld id="{5AC5EE77-F66E-F949-AC99-DF4C4F649119}" type="datetime1">
              <a:rPr lang="en-US" smtClean="0"/>
              <a:t>10/11/21</a:t>
            </a:fld>
            <a:endParaRPr lang="en-US"/>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45720" y="45720"/>
            <a:ext cx="12115800" cy="6766560"/>
          </a:xfrm>
          <a:prstGeom prst="rect">
            <a:avLst/>
          </a:prstGeom>
          <a:solidFill>
            <a:schemeClr val="bg1"/>
          </a:solidFill>
          <a:ln w="889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9449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_green_bar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p>
            <a:fld id="{5AC5EE77-F66E-F949-AC99-DF4C4F649119}" type="datetime1">
              <a:rPr lang="en-US" smtClean="0"/>
              <a:t>10/11/21</a:t>
            </a:fld>
            <a:endParaRPr lang="en-US"/>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a:xfrm>
            <a:off x="9179011" y="6356350"/>
            <a:ext cx="2743200" cy="365125"/>
          </a:xfrm>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38100" y="45720"/>
            <a:ext cx="12115800" cy="6766560"/>
          </a:xfrm>
          <a:prstGeom prst="rect">
            <a:avLst/>
          </a:prstGeom>
          <a:solidFill>
            <a:schemeClr val="bg1"/>
          </a:solidFill>
          <a:ln w="889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8760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46D1F4-47AB-674E-B7B4-644977D59212}"/>
              </a:ext>
            </a:extLst>
          </p:cNvPr>
          <p:cNvSpPr>
            <a:spLocks noGrp="1"/>
          </p:cNvSpPr>
          <p:nvPr>
            <p:ph type="title"/>
          </p:nvPr>
        </p:nvSpPr>
        <p:spPr>
          <a:xfrm>
            <a:off x="639956" y="277465"/>
            <a:ext cx="8941419" cy="1162592"/>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E2DA9934-6E1E-624F-92F4-CA26E392B7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9F979DC-2FF9-4F4E-A3A8-2BED888F83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6472B0-F58B-A84F-B873-83B8FAE83B2D}" type="datetime1">
              <a:rPr lang="en-US" smtClean="0"/>
              <a:t>10/11/21</a:t>
            </a:fld>
            <a:endParaRPr lang="en-US"/>
          </a:p>
        </p:txBody>
      </p:sp>
      <p:sp>
        <p:nvSpPr>
          <p:cNvPr id="5" name="Footer Placeholder 4">
            <a:extLst>
              <a:ext uri="{FF2B5EF4-FFF2-40B4-BE49-F238E27FC236}">
                <a16:creationId xmlns:a16="http://schemas.microsoft.com/office/drawing/2014/main" id="{960DBD27-42C0-3542-A8C3-E254AF9AEA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95D511D-0DCF-4D4D-8359-143BCAE240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CA73C5-4051-2D45-AC51-FD5A1C1C157A}" type="slidenum">
              <a:rPr lang="en-US" smtClean="0"/>
              <a:t>‹#›</a:t>
            </a:fld>
            <a:endParaRPr lang="en-US"/>
          </a:p>
        </p:txBody>
      </p:sp>
    </p:spTree>
    <p:extLst>
      <p:ext uri="{BB962C8B-B14F-4D97-AF65-F5344CB8AC3E}">
        <p14:creationId xmlns:p14="http://schemas.microsoft.com/office/powerpoint/2010/main" val="39946132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5" r:id="rId3"/>
    <p:sldLayoutId id="2147483668" r:id="rId4"/>
    <p:sldLayoutId id="2147483666" r:id="rId5"/>
    <p:sldLayoutId id="2147483669" r:id="rId6"/>
    <p:sldLayoutId id="2147483660" r:id="rId7"/>
    <p:sldLayoutId id="2147483661" r:id="rId8"/>
    <p:sldLayoutId id="2147483670" r:id="rId9"/>
    <p:sldLayoutId id="2147483662" r:id="rId10"/>
    <p:sldLayoutId id="2147483663" r:id="rId11"/>
    <p:sldLayoutId id="2147483667" r:id="rId12"/>
    <p:sldLayoutId id="2147483651" r:id="rId13"/>
    <p:sldLayoutId id="2147483652" r:id="rId14"/>
    <p:sldLayoutId id="2147483653" r:id="rId15"/>
    <p:sldLayoutId id="2147483654" r:id="rId16"/>
    <p:sldLayoutId id="2147483655" r:id="rId17"/>
    <p:sldLayoutId id="2147483656" r:id="rId18"/>
    <p:sldLayoutId id="2147483657" r:id="rId19"/>
    <p:sldLayoutId id="2147483658" r:id="rId20"/>
    <p:sldLayoutId id="2147483659" r:id="rId21"/>
  </p:sldLayoutIdLst>
  <p:hf hdr="0" ftr="0" dt="0"/>
  <p:txStyles>
    <p:titleStyle>
      <a:lvl1pPr algn="l" defTabSz="914400" rtl="0" eaLnBrk="1" latinLnBrk="0" hangingPunct="1">
        <a:lnSpc>
          <a:spcPct val="90000"/>
        </a:lnSpc>
        <a:spcBef>
          <a:spcPct val="0"/>
        </a:spcBef>
        <a:buNone/>
        <a:defRPr sz="2800" b="0" i="0" kern="1200">
          <a:solidFill>
            <a:schemeClr val="tx1"/>
          </a:solidFill>
          <a:latin typeface="Avenir Book" panose="02000503020000020003"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7.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proceedings.neurips.cc/paper/2016/file/a486cd07e4ac3d270571622f4f316ec5-Paper.pdf" TargetMode="Externa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2.png"/><Relationship Id="rId12" Type="http://schemas.openxmlformats.org/officeDocument/2006/relationships/customXml" Target="../ink/ink5.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44.png"/><Relationship Id="rId5" Type="http://schemas.openxmlformats.org/officeDocument/2006/relationships/image" Target="../media/image41.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42AC2B2-BE48-F147-B8F0-C4214DE57FF7}"/>
              </a:ext>
            </a:extLst>
          </p:cNvPr>
          <p:cNvSpPr>
            <a:spLocks noGrp="1"/>
          </p:cNvSpPr>
          <p:nvPr>
            <p:ph type="subTitle" idx="1"/>
          </p:nvPr>
        </p:nvSpPr>
        <p:spPr>
          <a:xfrm>
            <a:off x="2099818" y="3766079"/>
            <a:ext cx="9144000" cy="2054980"/>
          </a:xfrm>
        </p:spPr>
        <p:txBody>
          <a:bodyPr>
            <a:normAutofit/>
          </a:bodyPr>
          <a:lstStyle/>
          <a:p>
            <a:pPr algn="l"/>
            <a:r>
              <a:rPr lang="en-US" sz="3200" b="1" dirty="0">
                <a:solidFill>
                  <a:srgbClr val="C00000"/>
                </a:solidFill>
                <a:latin typeface="Avenir Medium" panose="02000503020000020003" pitchFamily="2" charset="0"/>
              </a:rPr>
              <a:t>Harvard</a:t>
            </a:r>
          </a:p>
          <a:p>
            <a:pPr algn="l"/>
            <a:r>
              <a:rPr lang="en-US" dirty="0">
                <a:solidFill>
                  <a:schemeClr val="tx1">
                    <a:lumMod val="75000"/>
                    <a:lumOff val="25000"/>
                  </a:schemeClr>
                </a:solidFill>
                <a:latin typeface="Avenir Medium" panose="02000503020000020003" pitchFamily="2" charset="0"/>
              </a:rPr>
              <a:t>AC295/CS287r/CSCI E-115B</a:t>
            </a:r>
          </a:p>
          <a:p>
            <a:pPr algn="l"/>
            <a:r>
              <a:rPr lang="en-US" dirty="0">
                <a:solidFill>
                  <a:schemeClr val="tx1">
                    <a:lumMod val="75000"/>
                    <a:lumOff val="25000"/>
                  </a:schemeClr>
                </a:solidFill>
                <a:latin typeface="Avenir Medium" panose="02000503020000020003" pitchFamily="2" charset="0"/>
              </a:rPr>
              <a:t>Chris Tanner</a:t>
            </a:r>
          </a:p>
        </p:txBody>
      </p:sp>
      <p:grpSp>
        <p:nvGrpSpPr>
          <p:cNvPr id="4" name="Group 3">
            <a:extLst>
              <a:ext uri="{FF2B5EF4-FFF2-40B4-BE49-F238E27FC236}">
                <a16:creationId xmlns:a16="http://schemas.microsoft.com/office/drawing/2014/main" id="{1F66A7DC-809D-3741-93BC-D14DE36F96EC}"/>
              </a:ext>
            </a:extLst>
          </p:cNvPr>
          <p:cNvGrpSpPr>
            <a:grpSpLocks noChangeAspect="1"/>
          </p:cNvGrpSpPr>
          <p:nvPr/>
        </p:nvGrpSpPr>
        <p:grpSpPr>
          <a:xfrm>
            <a:off x="7891509" y="3690215"/>
            <a:ext cx="1789742" cy="1001334"/>
            <a:chOff x="3383860" y="4092499"/>
            <a:chExt cx="1774304" cy="1102997"/>
          </a:xfrm>
        </p:grpSpPr>
        <p:pic>
          <p:nvPicPr>
            <p:cNvPr id="5" name="Picture 4" descr="iacs.png">
              <a:extLst>
                <a:ext uri="{FF2B5EF4-FFF2-40B4-BE49-F238E27FC236}">
                  <a16:creationId xmlns:a16="http://schemas.microsoft.com/office/drawing/2014/main" id="{9086F760-9B6C-E246-8627-D5679938DA1E}"/>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6" name="Picture 5" descr="harvard.png">
              <a:extLst>
                <a:ext uri="{FF2B5EF4-FFF2-40B4-BE49-F238E27FC236}">
                  <a16:creationId xmlns:a16="http://schemas.microsoft.com/office/drawing/2014/main" id="{0F533E74-7ECE-6C40-86AD-66A084918B0E}"/>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
        <p:nvSpPr>
          <p:cNvPr id="7" name="Rectangle 6">
            <a:extLst>
              <a:ext uri="{FF2B5EF4-FFF2-40B4-BE49-F238E27FC236}">
                <a16:creationId xmlns:a16="http://schemas.microsoft.com/office/drawing/2014/main" id="{C00021C8-F00C-6C43-B330-F8BA8DD2CC26}"/>
              </a:ext>
            </a:extLst>
          </p:cNvPr>
          <p:cNvSpPr/>
          <p:nvPr/>
        </p:nvSpPr>
        <p:spPr>
          <a:xfrm>
            <a:off x="2009021" y="3303329"/>
            <a:ext cx="7806044" cy="9966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0095D9-816C-7842-801A-6D3B6EE1281A}"/>
              </a:ext>
            </a:extLst>
          </p:cNvPr>
          <p:cNvSpPr/>
          <p:nvPr/>
        </p:nvSpPr>
        <p:spPr>
          <a:xfrm>
            <a:off x="2009021" y="3392360"/>
            <a:ext cx="7806044" cy="86497"/>
          </a:xfrm>
          <a:prstGeom prst="rect">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8EBC667-27E4-3A43-9E29-B8A44ADC4F14}"/>
              </a:ext>
            </a:extLst>
          </p:cNvPr>
          <p:cNvSpPr/>
          <p:nvPr/>
        </p:nvSpPr>
        <p:spPr>
          <a:xfrm>
            <a:off x="2009020" y="2360452"/>
            <a:ext cx="6790227" cy="461665"/>
          </a:xfrm>
          <a:prstGeom prst="rect">
            <a:avLst/>
          </a:prstGeom>
        </p:spPr>
        <p:txBody>
          <a:bodyPr wrap="square">
            <a:spAutoFit/>
          </a:bodyPr>
          <a:lstStyle/>
          <a:p>
            <a:r>
              <a:rPr lang="en-US" sz="2400" b="1" dirty="0">
                <a:solidFill>
                  <a:schemeClr val="tx1">
                    <a:lumMod val="65000"/>
                    <a:lumOff val="35000"/>
                  </a:schemeClr>
                </a:solidFill>
                <a:latin typeface="Avenir Book" panose="02000503020000020003" pitchFamily="2" charset="0"/>
              </a:rPr>
              <a:t>Generative pre-training</a:t>
            </a:r>
          </a:p>
        </p:txBody>
      </p:sp>
      <p:sp>
        <p:nvSpPr>
          <p:cNvPr id="12" name="Title 1">
            <a:extLst>
              <a:ext uri="{FF2B5EF4-FFF2-40B4-BE49-F238E27FC236}">
                <a16:creationId xmlns:a16="http://schemas.microsoft.com/office/drawing/2014/main" id="{3ED3A784-FA36-F34D-8D7C-D82D66A90F42}"/>
              </a:ext>
            </a:extLst>
          </p:cNvPr>
          <p:cNvSpPr txBox="1">
            <a:spLocks/>
          </p:cNvSpPr>
          <p:nvPr/>
        </p:nvSpPr>
        <p:spPr>
          <a:xfrm>
            <a:off x="2015533" y="1554710"/>
            <a:ext cx="9312569" cy="805742"/>
          </a:xfrm>
          <a:prstGeom prst="rect">
            <a:avLst/>
          </a:prstGeom>
        </p:spPr>
        <p:txBody>
          <a:bodyPr vert="horz" lIns="91440" tIns="45720" rIns="91440" bIns="45720" rtlCol="0" anchor="b" anchorCtr="0">
            <a:normAutofit/>
          </a:bodyPr>
          <a:lstStyle>
            <a:lvl1pPr algn="ctr" defTabSz="914400" rtl="0" eaLnBrk="1" latinLnBrk="0" hangingPunct="1">
              <a:lnSpc>
                <a:spcPct val="90000"/>
              </a:lnSpc>
              <a:spcBef>
                <a:spcPct val="0"/>
              </a:spcBef>
              <a:buNone/>
              <a:defRPr sz="6000" b="0" i="0" kern="1200">
                <a:solidFill>
                  <a:schemeClr val="tx1"/>
                </a:solidFill>
                <a:latin typeface="Avenir Book" panose="02000503020000020003" pitchFamily="2" charset="0"/>
                <a:ea typeface="+mj-ea"/>
                <a:cs typeface="+mj-cs"/>
              </a:defRPr>
            </a:lvl1pPr>
          </a:lstStyle>
          <a:p>
            <a:pPr algn="l"/>
            <a:r>
              <a:rPr lang="en-US" sz="4000" dirty="0">
                <a:latin typeface="Avenir Medium" panose="02000503020000020003" pitchFamily="2" charset="0"/>
              </a:rPr>
              <a:t>Lecture 12: GPT-2</a:t>
            </a:r>
            <a:endParaRPr lang="en-US" sz="2400" dirty="0">
              <a:latin typeface="Karla" pitchFamily="2" charset="0"/>
              <a:ea typeface="Karla" pitchFamily="2" charset="0"/>
            </a:endParaRPr>
          </a:p>
        </p:txBody>
      </p:sp>
    </p:spTree>
    <p:extLst>
      <p:ext uri="{BB962C8B-B14F-4D97-AF65-F5344CB8AC3E}">
        <p14:creationId xmlns:p14="http://schemas.microsoft.com/office/powerpoint/2010/main" val="7368675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3F791E0B-008D-2D4D-BAF8-C19F81F112E4}"/>
              </a:ext>
            </a:extLst>
          </p:cNvPr>
          <p:cNvSpPr>
            <a:spLocks noGrp="1"/>
          </p:cNvSpPr>
          <p:nvPr>
            <p:ph type="title" idx="4294967295"/>
          </p:nvPr>
        </p:nvSpPr>
        <p:spPr>
          <a:xfrm>
            <a:off x="483326" y="279400"/>
            <a:ext cx="5612674" cy="612775"/>
          </a:xfrm>
        </p:spPr>
        <p:txBody>
          <a:bodyPr>
            <a:noAutofit/>
          </a:bodyPr>
          <a:lstStyle/>
          <a:p>
            <a:r>
              <a:rPr lang="en-US" sz="4000" b="1" dirty="0">
                <a:solidFill>
                  <a:srgbClr val="002060"/>
                </a:solidFill>
                <a:latin typeface="Avenir Black" panose="02000503020000020003" pitchFamily="2" charset="0"/>
              </a:rPr>
              <a:t>RECAP: L11</a:t>
            </a:r>
          </a:p>
        </p:txBody>
      </p:sp>
      <p:sp>
        <p:nvSpPr>
          <p:cNvPr id="28" name="Slide Number Placeholder 9">
            <a:extLst>
              <a:ext uri="{FF2B5EF4-FFF2-40B4-BE49-F238E27FC236}">
                <a16:creationId xmlns:a16="http://schemas.microsoft.com/office/drawing/2014/main" id="{476BFAE9-1252-AD4E-83D3-4EEA5ED833BD}"/>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10</a:t>
            </a:fld>
            <a:endParaRPr lang="en-US" dirty="0"/>
          </a:p>
        </p:txBody>
      </p:sp>
      <p:sp>
        <p:nvSpPr>
          <p:cNvPr id="239" name="Rectangle 238">
            <a:extLst>
              <a:ext uri="{FF2B5EF4-FFF2-40B4-BE49-F238E27FC236}">
                <a16:creationId xmlns:a16="http://schemas.microsoft.com/office/drawing/2014/main" id="{9975AEEC-F222-0346-8E76-3AFBCDE1E8AF}"/>
              </a:ext>
            </a:extLst>
          </p:cNvPr>
          <p:cNvSpPr/>
          <p:nvPr/>
        </p:nvSpPr>
        <p:spPr>
          <a:xfrm>
            <a:off x="8573944" y="6394492"/>
            <a:ext cx="3372846" cy="276999"/>
          </a:xfrm>
          <a:prstGeom prst="rect">
            <a:avLst/>
          </a:prstGeom>
        </p:spPr>
        <p:txBody>
          <a:bodyPr wrap="none">
            <a:spAutoFit/>
          </a:bodyPr>
          <a:lstStyle/>
          <a:p>
            <a:r>
              <a:rPr lang="en-US" sz="1200" dirty="0">
                <a:solidFill>
                  <a:srgbClr val="C00000"/>
                </a:solidFill>
              </a:rPr>
              <a:t>https://</a:t>
            </a:r>
            <a:r>
              <a:rPr lang="en-US" sz="1200" dirty="0" err="1">
                <a:solidFill>
                  <a:srgbClr val="C00000"/>
                </a:solidFill>
              </a:rPr>
              <a:t>jalammar.github.io</a:t>
            </a:r>
            <a:r>
              <a:rPr lang="en-US" sz="1200" dirty="0">
                <a:solidFill>
                  <a:srgbClr val="C00000"/>
                </a:solidFill>
              </a:rPr>
              <a:t>/illustrated-transformer/</a:t>
            </a:r>
          </a:p>
        </p:txBody>
      </p:sp>
      <p:sp>
        <p:nvSpPr>
          <p:cNvPr id="8" name="Rectangle 7">
            <a:extLst>
              <a:ext uri="{FF2B5EF4-FFF2-40B4-BE49-F238E27FC236}">
                <a16:creationId xmlns:a16="http://schemas.microsoft.com/office/drawing/2014/main" id="{032D49D2-3C03-DA4B-85C5-27BAF916005B}"/>
              </a:ext>
            </a:extLst>
          </p:cNvPr>
          <p:cNvSpPr/>
          <p:nvPr/>
        </p:nvSpPr>
        <p:spPr>
          <a:xfrm>
            <a:off x="330927" y="1010886"/>
            <a:ext cx="4264519" cy="3554819"/>
          </a:xfrm>
          <a:prstGeom prst="rect">
            <a:avLst/>
          </a:prstGeom>
        </p:spPr>
        <p:txBody>
          <a:bodyPr wrap="square">
            <a:spAutoFit/>
          </a:bodyPr>
          <a:lstStyle/>
          <a:p>
            <a:pPr>
              <a:spcBef>
                <a:spcPts val="3000"/>
              </a:spcBef>
            </a:pPr>
            <a:r>
              <a:rPr lang="en-US" sz="2400" b="1" dirty="0">
                <a:solidFill>
                  <a:srgbClr val="C00000"/>
                </a:solidFill>
                <a:latin typeface="Avenir Book" panose="02000503020000020003" pitchFamily="2" charset="0"/>
              </a:rPr>
              <a:t>BERT</a:t>
            </a:r>
          </a:p>
          <a:p>
            <a:pPr marL="342900" indent="-342900">
              <a:spcBef>
                <a:spcPts val="3000"/>
              </a:spcBef>
              <a:buFont typeface="Arial" panose="020B0604020202020204" pitchFamily="34" charset="0"/>
              <a:buChar char="•"/>
            </a:pPr>
            <a:r>
              <a:rPr lang="en-US" b="1" dirty="0">
                <a:solidFill>
                  <a:schemeClr val="accent5">
                    <a:lumMod val="75000"/>
                  </a:schemeClr>
                </a:solidFill>
                <a:latin typeface="Avenir Book" panose="02000503020000020003" pitchFamily="2" charset="0"/>
              </a:rPr>
              <a:t>Model</a:t>
            </a:r>
            <a:r>
              <a:rPr lang="en-US" dirty="0">
                <a:latin typeface="Avenir Book" panose="02000503020000020003" pitchFamily="2" charset="0"/>
              </a:rPr>
              <a:t>: several Transformer Encoders. Input sentence or sentence pairs, [CLS] token, </a:t>
            </a:r>
            <a:r>
              <a:rPr lang="en-US" dirty="0" err="1">
                <a:latin typeface="Avenir Book" panose="02000503020000020003" pitchFamily="2" charset="0"/>
              </a:rPr>
              <a:t>subword</a:t>
            </a:r>
            <a:r>
              <a:rPr lang="en-US" dirty="0">
                <a:latin typeface="Avenir Book" panose="02000503020000020003" pitchFamily="2" charset="0"/>
              </a:rPr>
              <a:t> embeddings</a:t>
            </a:r>
          </a:p>
          <a:p>
            <a:pPr marL="342900" indent="-342900">
              <a:spcBef>
                <a:spcPts val="3000"/>
              </a:spcBef>
              <a:buFont typeface="Arial" panose="020B0604020202020204" pitchFamily="34" charset="0"/>
              <a:buChar char="•"/>
            </a:pPr>
            <a:r>
              <a:rPr lang="en-US" b="1" dirty="0">
                <a:solidFill>
                  <a:schemeClr val="accent5">
                    <a:lumMod val="75000"/>
                  </a:schemeClr>
                </a:solidFill>
                <a:latin typeface="Avenir Book" panose="02000503020000020003" pitchFamily="2" charset="0"/>
              </a:rPr>
              <a:t>Objective</a:t>
            </a:r>
            <a:r>
              <a:rPr lang="en-US" dirty="0">
                <a:latin typeface="Avenir Book" panose="02000503020000020003" pitchFamily="2" charset="0"/>
              </a:rPr>
              <a:t>: MLM and next-sentence prediction</a:t>
            </a:r>
          </a:p>
          <a:p>
            <a:pPr marL="342900" indent="-342900">
              <a:spcBef>
                <a:spcPts val="3000"/>
              </a:spcBef>
              <a:buFont typeface="Arial" panose="020B0604020202020204" pitchFamily="34" charset="0"/>
              <a:buChar char="•"/>
            </a:pPr>
            <a:r>
              <a:rPr lang="en-US" b="1" dirty="0">
                <a:solidFill>
                  <a:schemeClr val="accent5">
                    <a:lumMod val="75000"/>
                  </a:schemeClr>
                </a:solidFill>
                <a:latin typeface="Avenir Book" panose="02000503020000020003" pitchFamily="2" charset="0"/>
              </a:rPr>
              <a:t>Data</a:t>
            </a:r>
            <a:r>
              <a:rPr lang="en-US" dirty="0">
                <a:latin typeface="Avenir Book" panose="02000503020000020003" pitchFamily="2" charset="0"/>
              </a:rPr>
              <a:t>: </a:t>
            </a:r>
            <a:r>
              <a:rPr lang="en-US" dirty="0" err="1">
                <a:latin typeface="Avenir Book" panose="02000503020000020003" pitchFamily="2" charset="0"/>
              </a:rPr>
              <a:t>BooksCorpus</a:t>
            </a:r>
            <a:r>
              <a:rPr lang="en-US" dirty="0">
                <a:latin typeface="Avenir Book" panose="02000503020000020003" pitchFamily="2" charset="0"/>
              </a:rPr>
              <a:t> and Wikipedia</a:t>
            </a:r>
          </a:p>
        </p:txBody>
      </p:sp>
      <p:pic>
        <p:nvPicPr>
          <p:cNvPr id="9" name="Picture 8">
            <a:extLst>
              <a:ext uri="{FF2B5EF4-FFF2-40B4-BE49-F238E27FC236}">
                <a16:creationId xmlns:a16="http://schemas.microsoft.com/office/drawing/2014/main" id="{8106ACF8-72A5-0043-820B-862157134C15}"/>
              </a:ext>
            </a:extLst>
          </p:cNvPr>
          <p:cNvPicPr>
            <a:picLocks noChangeAspect="1"/>
          </p:cNvPicPr>
          <p:nvPr/>
        </p:nvPicPr>
        <p:blipFill>
          <a:blip r:embed="rId2"/>
          <a:stretch>
            <a:fillRect/>
          </a:stretch>
        </p:blipFill>
        <p:spPr>
          <a:xfrm>
            <a:off x="5387820" y="1160585"/>
            <a:ext cx="5709918" cy="3881008"/>
          </a:xfrm>
          <a:prstGeom prst="rect">
            <a:avLst/>
          </a:prstGeom>
        </p:spPr>
      </p:pic>
      <p:sp>
        <p:nvSpPr>
          <p:cNvPr id="10" name="Rectangle 9">
            <a:extLst>
              <a:ext uri="{FF2B5EF4-FFF2-40B4-BE49-F238E27FC236}">
                <a16:creationId xmlns:a16="http://schemas.microsoft.com/office/drawing/2014/main" id="{94B96417-6442-E846-A179-4323AF5C0393}"/>
              </a:ext>
            </a:extLst>
          </p:cNvPr>
          <p:cNvSpPr/>
          <p:nvPr/>
        </p:nvSpPr>
        <p:spPr>
          <a:xfrm>
            <a:off x="7712169" y="331213"/>
            <a:ext cx="2686954" cy="369332"/>
          </a:xfrm>
          <a:prstGeom prst="rect">
            <a:avLst/>
          </a:prstGeom>
        </p:spPr>
        <p:txBody>
          <a:bodyPr wrap="none">
            <a:spAutoFit/>
          </a:bodyPr>
          <a:lstStyle/>
          <a:p>
            <a:pPr>
              <a:spcBef>
                <a:spcPts val="3000"/>
              </a:spcBef>
            </a:pPr>
            <a:r>
              <a:rPr lang="en-US" b="1" u="sng" dirty="0">
                <a:solidFill>
                  <a:srgbClr val="C00000"/>
                </a:solidFill>
                <a:latin typeface="Avenir Book" panose="02000503020000020003" pitchFamily="2" charset="0"/>
              </a:rPr>
              <a:t>Next sentence objective</a:t>
            </a:r>
          </a:p>
        </p:txBody>
      </p:sp>
    </p:spTree>
    <p:extLst>
      <p:ext uri="{BB962C8B-B14F-4D97-AF65-F5344CB8AC3E}">
        <p14:creationId xmlns:p14="http://schemas.microsoft.com/office/powerpoint/2010/main" val="489819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3F791E0B-008D-2D4D-BAF8-C19F81F112E4}"/>
              </a:ext>
            </a:extLst>
          </p:cNvPr>
          <p:cNvSpPr>
            <a:spLocks noGrp="1"/>
          </p:cNvSpPr>
          <p:nvPr>
            <p:ph type="title" idx="4294967295"/>
          </p:nvPr>
        </p:nvSpPr>
        <p:spPr>
          <a:xfrm>
            <a:off x="483326" y="279400"/>
            <a:ext cx="5612674" cy="612775"/>
          </a:xfrm>
        </p:spPr>
        <p:txBody>
          <a:bodyPr>
            <a:noAutofit/>
          </a:bodyPr>
          <a:lstStyle/>
          <a:p>
            <a:r>
              <a:rPr lang="en-US" sz="4000" b="1" dirty="0">
                <a:solidFill>
                  <a:srgbClr val="002060"/>
                </a:solidFill>
                <a:latin typeface="Avenir Black" panose="02000503020000020003" pitchFamily="2" charset="0"/>
              </a:rPr>
              <a:t>RECAP: L11</a:t>
            </a:r>
          </a:p>
        </p:txBody>
      </p:sp>
      <p:sp>
        <p:nvSpPr>
          <p:cNvPr id="28" name="Slide Number Placeholder 9">
            <a:extLst>
              <a:ext uri="{FF2B5EF4-FFF2-40B4-BE49-F238E27FC236}">
                <a16:creationId xmlns:a16="http://schemas.microsoft.com/office/drawing/2014/main" id="{476BFAE9-1252-AD4E-83D3-4EEA5ED833BD}"/>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11</a:t>
            </a:fld>
            <a:endParaRPr lang="en-US" dirty="0"/>
          </a:p>
        </p:txBody>
      </p:sp>
      <p:sp>
        <p:nvSpPr>
          <p:cNvPr id="239" name="Rectangle 238">
            <a:extLst>
              <a:ext uri="{FF2B5EF4-FFF2-40B4-BE49-F238E27FC236}">
                <a16:creationId xmlns:a16="http://schemas.microsoft.com/office/drawing/2014/main" id="{9975AEEC-F222-0346-8E76-3AFBCDE1E8AF}"/>
              </a:ext>
            </a:extLst>
          </p:cNvPr>
          <p:cNvSpPr/>
          <p:nvPr/>
        </p:nvSpPr>
        <p:spPr>
          <a:xfrm>
            <a:off x="8130589" y="6559845"/>
            <a:ext cx="3372846" cy="276999"/>
          </a:xfrm>
          <a:prstGeom prst="rect">
            <a:avLst/>
          </a:prstGeom>
        </p:spPr>
        <p:txBody>
          <a:bodyPr wrap="none">
            <a:spAutoFit/>
          </a:bodyPr>
          <a:lstStyle/>
          <a:p>
            <a:r>
              <a:rPr lang="en-US" sz="1200" dirty="0">
                <a:solidFill>
                  <a:srgbClr val="C00000"/>
                </a:solidFill>
              </a:rPr>
              <a:t>https://</a:t>
            </a:r>
            <a:r>
              <a:rPr lang="en-US" sz="1200" dirty="0" err="1">
                <a:solidFill>
                  <a:srgbClr val="C00000"/>
                </a:solidFill>
              </a:rPr>
              <a:t>jalammar.github.io</a:t>
            </a:r>
            <a:r>
              <a:rPr lang="en-US" sz="1200" dirty="0">
                <a:solidFill>
                  <a:srgbClr val="C00000"/>
                </a:solidFill>
              </a:rPr>
              <a:t>/illustrated-transformer/</a:t>
            </a:r>
          </a:p>
        </p:txBody>
      </p:sp>
      <p:sp>
        <p:nvSpPr>
          <p:cNvPr id="8" name="Rectangle 7">
            <a:extLst>
              <a:ext uri="{FF2B5EF4-FFF2-40B4-BE49-F238E27FC236}">
                <a16:creationId xmlns:a16="http://schemas.microsoft.com/office/drawing/2014/main" id="{032D49D2-3C03-DA4B-85C5-27BAF916005B}"/>
              </a:ext>
            </a:extLst>
          </p:cNvPr>
          <p:cNvSpPr/>
          <p:nvPr/>
        </p:nvSpPr>
        <p:spPr>
          <a:xfrm>
            <a:off x="399768" y="1171575"/>
            <a:ext cx="4264519" cy="4939814"/>
          </a:xfrm>
          <a:prstGeom prst="rect">
            <a:avLst/>
          </a:prstGeom>
        </p:spPr>
        <p:txBody>
          <a:bodyPr wrap="square">
            <a:spAutoFit/>
          </a:bodyPr>
          <a:lstStyle/>
          <a:p>
            <a:pPr>
              <a:spcBef>
                <a:spcPts val="3000"/>
              </a:spcBef>
            </a:pPr>
            <a:r>
              <a:rPr lang="en-US" sz="2400" b="1" dirty="0">
                <a:solidFill>
                  <a:srgbClr val="C00000"/>
                </a:solidFill>
                <a:latin typeface="Avenir Book" panose="02000503020000020003" pitchFamily="2" charset="0"/>
              </a:rPr>
              <a:t>BERT </a:t>
            </a:r>
            <a:r>
              <a:rPr lang="en-US" sz="2400" dirty="0">
                <a:latin typeface="Avenir Book" panose="02000503020000020003" pitchFamily="2" charset="0"/>
              </a:rPr>
              <a:t>is easy to fine-tune on any other classification task</a:t>
            </a:r>
          </a:p>
          <a:p>
            <a:pPr marL="342900" indent="-342900">
              <a:spcBef>
                <a:spcPts val="3000"/>
              </a:spcBef>
              <a:buFont typeface="Arial" panose="020B0604020202020204" pitchFamily="34" charset="0"/>
              <a:buChar char="•"/>
            </a:pPr>
            <a:r>
              <a:rPr lang="en-US" sz="2400" dirty="0">
                <a:latin typeface="Avenir Book" panose="02000503020000020003" pitchFamily="2" charset="0"/>
              </a:rPr>
              <a:t>replace the top layer</a:t>
            </a:r>
          </a:p>
          <a:p>
            <a:pPr marL="342900" indent="-342900">
              <a:spcBef>
                <a:spcPts val="3000"/>
              </a:spcBef>
              <a:buFont typeface="Arial" panose="020B0604020202020204" pitchFamily="34" charset="0"/>
              <a:buChar char="•"/>
            </a:pPr>
            <a:r>
              <a:rPr lang="en-US" sz="2400" dirty="0">
                <a:latin typeface="Avenir Book" panose="02000503020000020003" pitchFamily="2" charset="0"/>
              </a:rPr>
              <a:t>ensure your inputs are tokenized the same way as training, and no OOV tokens</a:t>
            </a:r>
          </a:p>
          <a:p>
            <a:pPr marL="342900" indent="-342900">
              <a:spcBef>
                <a:spcPts val="3000"/>
              </a:spcBef>
              <a:buFont typeface="Arial" panose="020B0604020202020204" pitchFamily="34" charset="0"/>
              <a:buChar char="•"/>
            </a:pPr>
            <a:r>
              <a:rPr lang="en-US" sz="2400" dirty="0">
                <a:latin typeface="Avenir Book" panose="02000503020000020003" pitchFamily="2" charset="0"/>
              </a:rPr>
              <a:t>usually best to allow the original BERT weights to adjust, too (don’t freeze)</a:t>
            </a:r>
          </a:p>
        </p:txBody>
      </p:sp>
      <p:pic>
        <p:nvPicPr>
          <p:cNvPr id="11" name="Picture 10">
            <a:extLst>
              <a:ext uri="{FF2B5EF4-FFF2-40B4-BE49-F238E27FC236}">
                <a16:creationId xmlns:a16="http://schemas.microsoft.com/office/drawing/2014/main" id="{416FABB5-CF9B-9248-A728-8F759C84EDD1}"/>
              </a:ext>
            </a:extLst>
          </p:cNvPr>
          <p:cNvPicPr>
            <a:picLocks noChangeAspect="1"/>
          </p:cNvPicPr>
          <p:nvPr/>
        </p:nvPicPr>
        <p:blipFill>
          <a:blip r:embed="rId2"/>
          <a:stretch>
            <a:fillRect/>
          </a:stretch>
        </p:blipFill>
        <p:spPr>
          <a:xfrm>
            <a:off x="4775647" y="0"/>
            <a:ext cx="2908309" cy="3278975"/>
          </a:xfrm>
          <a:prstGeom prst="rect">
            <a:avLst/>
          </a:prstGeom>
        </p:spPr>
      </p:pic>
      <p:pic>
        <p:nvPicPr>
          <p:cNvPr id="12" name="Picture 11">
            <a:extLst>
              <a:ext uri="{FF2B5EF4-FFF2-40B4-BE49-F238E27FC236}">
                <a16:creationId xmlns:a16="http://schemas.microsoft.com/office/drawing/2014/main" id="{047F25E9-E99E-984E-BA42-95749EEA0577}"/>
              </a:ext>
            </a:extLst>
          </p:cNvPr>
          <p:cNvPicPr>
            <a:picLocks noChangeAspect="1"/>
          </p:cNvPicPr>
          <p:nvPr/>
        </p:nvPicPr>
        <p:blipFill>
          <a:blip r:embed="rId3"/>
          <a:stretch>
            <a:fillRect/>
          </a:stretch>
        </p:blipFill>
        <p:spPr>
          <a:xfrm>
            <a:off x="8573944" y="0"/>
            <a:ext cx="2929491" cy="2999575"/>
          </a:xfrm>
          <a:prstGeom prst="rect">
            <a:avLst/>
          </a:prstGeom>
        </p:spPr>
      </p:pic>
      <p:pic>
        <p:nvPicPr>
          <p:cNvPr id="13" name="Picture 12">
            <a:extLst>
              <a:ext uri="{FF2B5EF4-FFF2-40B4-BE49-F238E27FC236}">
                <a16:creationId xmlns:a16="http://schemas.microsoft.com/office/drawing/2014/main" id="{3F08B226-88CD-8F41-9992-024A2A41C949}"/>
              </a:ext>
            </a:extLst>
          </p:cNvPr>
          <p:cNvPicPr>
            <a:picLocks noChangeAspect="1"/>
          </p:cNvPicPr>
          <p:nvPr/>
        </p:nvPicPr>
        <p:blipFill>
          <a:blip r:embed="rId4"/>
          <a:stretch>
            <a:fillRect/>
          </a:stretch>
        </p:blipFill>
        <p:spPr>
          <a:xfrm>
            <a:off x="4664287" y="3526858"/>
            <a:ext cx="3166727" cy="3144633"/>
          </a:xfrm>
          <a:prstGeom prst="rect">
            <a:avLst/>
          </a:prstGeom>
        </p:spPr>
      </p:pic>
      <p:pic>
        <p:nvPicPr>
          <p:cNvPr id="15" name="Picture 14">
            <a:extLst>
              <a:ext uri="{FF2B5EF4-FFF2-40B4-BE49-F238E27FC236}">
                <a16:creationId xmlns:a16="http://schemas.microsoft.com/office/drawing/2014/main" id="{D64318D2-357D-ED42-BCCB-83FA33C701FF}"/>
              </a:ext>
            </a:extLst>
          </p:cNvPr>
          <p:cNvPicPr>
            <a:picLocks noChangeAspect="1"/>
          </p:cNvPicPr>
          <p:nvPr/>
        </p:nvPicPr>
        <p:blipFill>
          <a:blip r:embed="rId5"/>
          <a:stretch>
            <a:fillRect/>
          </a:stretch>
        </p:blipFill>
        <p:spPr>
          <a:xfrm>
            <a:off x="8595126" y="3483399"/>
            <a:ext cx="2908309" cy="2936073"/>
          </a:xfrm>
          <a:prstGeom prst="rect">
            <a:avLst/>
          </a:prstGeom>
        </p:spPr>
      </p:pic>
    </p:spTree>
    <p:extLst>
      <p:ext uri="{BB962C8B-B14F-4D97-AF65-F5344CB8AC3E}">
        <p14:creationId xmlns:p14="http://schemas.microsoft.com/office/powerpoint/2010/main" val="352476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ubtitle 2">
            <a:extLst>
              <a:ext uri="{FF2B5EF4-FFF2-40B4-BE49-F238E27FC236}">
                <a16:creationId xmlns:a16="http://schemas.microsoft.com/office/drawing/2014/main" id="{DAB0366A-5361-BE44-B5E9-741ADC5E6DA8}"/>
              </a:ext>
            </a:extLst>
          </p:cNvPr>
          <p:cNvSpPr txBox="1">
            <a:spLocks/>
          </p:cNvSpPr>
          <p:nvPr/>
        </p:nvSpPr>
        <p:spPr>
          <a:xfrm>
            <a:off x="2154343" y="1053179"/>
            <a:ext cx="4582634" cy="40622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BERT (finishing up)</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GPT-2</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Issues and remaining work</a:t>
            </a:r>
          </a:p>
        </p:txBody>
      </p:sp>
      <p:sp>
        <p:nvSpPr>
          <p:cNvPr id="2" name="Rectangle 1">
            <a:extLst>
              <a:ext uri="{FF2B5EF4-FFF2-40B4-BE49-F238E27FC236}">
                <a16:creationId xmlns:a16="http://schemas.microsoft.com/office/drawing/2014/main" id="{98B7CA55-066D-DE4F-98F1-19E39CB74039}"/>
              </a:ext>
            </a:extLst>
          </p:cNvPr>
          <p:cNvSpPr/>
          <p:nvPr/>
        </p:nvSpPr>
        <p:spPr>
          <a:xfrm>
            <a:off x="525395" y="468403"/>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24" name="Rectangle 23">
            <a:extLst>
              <a:ext uri="{FF2B5EF4-FFF2-40B4-BE49-F238E27FC236}">
                <a16:creationId xmlns:a16="http://schemas.microsoft.com/office/drawing/2014/main" id="{A7A2B262-1905-B048-9BD2-3DC366DF00F8}"/>
              </a:ext>
            </a:extLst>
          </p:cNvPr>
          <p:cNvSpPr/>
          <p:nvPr/>
        </p:nvSpPr>
        <p:spPr>
          <a:xfrm>
            <a:off x="1071344" y="1538140"/>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340C0715-8833-7240-B8B8-8B7B5D1B06CA}"/>
              </a:ext>
            </a:extLst>
          </p:cNvPr>
          <p:cNvSpPr/>
          <p:nvPr/>
        </p:nvSpPr>
        <p:spPr>
          <a:xfrm>
            <a:off x="1071344" y="1628855"/>
            <a:ext cx="771242" cy="10036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lide Number Placeholder 9">
            <a:extLst>
              <a:ext uri="{FF2B5EF4-FFF2-40B4-BE49-F238E27FC236}">
                <a16:creationId xmlns:a16="http://schemas.microsoft.com/office/drawing/2014/main" id="{82D599B4-861E-C544-96B5-4A43FBA2BABB}"/>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12</a:t>
            </a:fld>
            <a:endParaRPr lang="en-US" dirty="0"/>
          </a:p>
        </p:txBody>
      </p:sp>
      <p:sp>
        <p:nvSpPr>
          <p:cNvPr id="12" name="Rectangle 11">
            <a:extLst>
              <a:ext uri="{FF2B5EF4-FFF2-40B4-BE49-F238E27FC236}">
                <a16:creationId xmlns:a16="http://schemas.microsoft.com/office/drawing/2014/main" id="{C0710466-1E7F-1F40-B739-C94E9BE2D7DC}"/>
              </a:ext>
            </a:extLst>
          </p:cNvPr>
          <p:cNvSpPr/>
          <p:nvPr/>
        </p:nvSpPr>
        <p:spPr>
          <a:xfrm>
            <a:off x="1071344" y="2382901"/>
            <a:ext cx="771242" cy="90716"/>
          </a:xfrm>
          <a:prstGeom prst="rect">
            <a:avLst/>
          </a:prstGeom>
          <a:solidFill>
            <a:srgbClr val="FF9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55DCEF7C-B7F4-0B42-B697-667670128C14}"/>
              </a:ext>
            </a:extLst>
          </p:cNvPr>
          <p:cNvSpPr/>
          <p:nvPr/>
        </p:nvSpPr>
        <p:spPr>
          <a:xfrm>
            <a:off x="1071344" y="2473616"/>
            <a:ext cx="771242" cy="10036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C14FD0C-0401-C644-9003-0CBA89D84AF7}"/>
              </a:ext>
            </a:extLst>
          </p:cNvPr>
          <p:cNvSpPr/>
          <p:nvPr/>
        </p:nvSpPr>
        <p:spPr>
          <a:xfrm>
            <a:off x="1071344" y="3250625"/>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C005AC6-7BD6-CE4A-BD98-9B5BB1E8C346}"/>
              </a:ext>
            </a:extLst>
          </p:cNvPr>
          <p:cNvSpPr/>
          <p:nvPr/>
        </p:nvSpPr>
        <p:spPr>
          <a:xfrm>
            <a:off x="1071344" y="3341340"/>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21216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536F85B-CBE1-1F4C-AA38-2EB37524DF13}"/>
              </a:ext>
            </a:extLst>
          </p:cNvPr>
          <p:cNvSpPr/>
          <p:nvPr/>
        </p:nvSpPr>
        <p:spPr>
          <a:xfrm>
            <a:off x="2123863" y="1386792"/>
            <a:ext cx="3280475" cy="48412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DAB0366A-5361-BE44-B5E9-741ADC5E6DA8}"/>
              </a:ext>
            </a:extLst>
          </p:cNvPr>
          <p:cNvSpPr txBox="1">
            <a:spLocks/>
          </p:cNvSpPr>
          <p:nvPr/>
        </p:nvSpPr>
        <p:spPr>
          <a:xfrm>
            <a:off x="2154343" y="1053179"/>
            <a:ext cx="4582634" cy="40622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BERT (finishing up)</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GPT-2</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Issues and remaining work</a:t>
            </a:r>
          </a:p>
        </p:txBody>
      </p:sp>
      <p:sp>
        <p:nvSpPr>
          <p:cNvPr id="2" name="Rectangle 1">
            <a:extLst>
              <a:ext uri="{FF2B5EF4-FFF2-40B4-BE49-F238E27FC236}">
                <a16:creationId xmlns:a16="http://schemas.microsoft.com/office/drawing/2014/main" id="{98B7CA55-066D-DE4F-98F1-19E39CB74039}"/>
              </a:ext>
            </a:extLst>
          </p:cNvPr>
          <p:cNvSpPr/>
          <p:nvPr/>
        </p:nvSpPr>
        <p:spPr>
          <a:xfrm>
            <a:off x="525395" y="468403"/>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24" name="Rectangle 23">
            <a:extLst>
              <a:ext uri="{FF2B5EF4-FFF2-40B4-BE49-F238E27FC236}">
                <a16:creationId xmlns:a16="http://schemas.microsoft.com/office/drawing/2014/main" id="{A7A2B262-1905-B048-9BD2-3DC366DF00F8}"/>
              </a:ext>
            </a:extLst>
          </p:cNvPr>
          <p:cNvSpPr/>
          <p:nvPr/>
        </p:nvSpPr>
        <p:spPr>
          <a:xfrm>
            <a:off x="1071344" y="1538140"/>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340C0715-8833-7240-B8B8-8B7B5D1B06CA}"/>
              </a:ext>
            </a:extLst>
          </p:cNvPr>
          <p:cNvSpPr/>
          <p:nvPr/>
        </p:nvSpPr>
        <p:spPr>
          <a:xfrm>
            <a:off x="1071344" y="1628855"/>
            <a:ext cx="771242" cy="10036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lide Number Placeholder 9">
            <a:extLst>
              <a:ext uri="{FF2B5EF4-FFF2-40B4-BE49-F238E27FC236}">
                <a16:creationId xmlns:a16="http://schemas.microsoft.com/office/drawing/2014/main" id="{82D599B4-861E-C544-96B5-4A43FBA2BABB}"/>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13</a:t>
            </a:fld>
            <a:endParaRPr lang="en-US" dirty="0"/>
          </a:p>
        </p:txBody>
      </p:sp>
      <p:sp>
        <p:nvSpPr>
          <p:cNvPr id="12" name="Rectangle 11">
            <a:extLst>
              <a:ext uri="{FF2B5EF4-FFF2-40B4-BE49-F238E27FC236}">
                <a16:creationId xmlns:a16="http://schemas.microsoft.com/office/drawing/2014/main" id="{C0710466-1E7F-1F40-B739-C94E9BE2D7DC}"/>
              </a:ext>
            </a:extLst>
          </p:cNvPr>
          <p:cNvSpPr/>
          <p:nvPr/>
        </p:nvSpPr>
        <p:spPr>
          <a:xfrm>
            <a:off x="1071344" y="2382901"/>
            <a:ext cx="771242" cy="90716"/>
          </a:xfrm>
          <a:prstGeom prst="rect">
            <a:avLst/>
          </a:prstGeom>
          <a:solidFill>
            <a:srgbClr val="FF9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55DCEF7C-B7F4-0B42-B697-667670128C14}"/>
              </a:ext>
            </a:extLst>
          </p:cNvPr>
          <p:cNvSpPr/>
          <p:nvPr/>
        </p:nvSpPr>
        <p:spPr>
          <a:xfrm>
            <a:off x="1071344" y="2473616"/>
            <a:ext cx="771242" cy="10036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C14FD0C-0401-C644-9003-0CBA89D84AF7}"/>
              </a:ext>
            </a:extLst>
          </p:cNvPr>
          <p:cNvSpPr/>
          <p:nvPr/>
        </p:nvSpPr>
        <p:spPr>
          <a:xfrm>
            <a:off x="1071344" y="3250625"/>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C005AC6-7BD6-CE4A-BD98-9B5BB1E8C346}"/>
              </a:ext>
            </a:extLst>
          </p:cNvPr>
          <p:cNvSpPr/>
          <p:nvPr/>
        </p:nvSpPr>
        <p:spPr>
          <a:xfrm>
            <a:off x="1071344" y="3341340"/>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14484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C65D98FA-9749-3A47-91F8-287455BAABD5}"/>
              </a:ext>
            </a:extLst>
          </p:cNvPr>
          <p:cNvSpPr/>
          <p:nvPr/>
        </p:nvSpPr>
        <p:spPr>
          <a:xfrm>
            <a:off x="327186" y="611376"/>
            <a:ext cx="942814" cy="8712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itle 1">
            <a:extLst>
              <a:ext uri="{FF2B5EF4-FFF2-40B4-BE49-F238E27FC236}">
                <a16:creationId xmlns:a16="http://schemas.microsoft.com/office/drawing/2014/main" id="{4F05DC78-549D-7D4D-90A2-0A40A1B16D11}"/>
              </a:ext>
            </a:extLst>
          </p:cNvPr>
          <p:cNvSpPr txBox="1">
            <a:spLocks/>
          </p:cNvSpPr>
          <p:nvPr/>
        </p:nvSpPr>
        <p:spPr>
          <a:xfrm>
            <a:off x="233452" y="174626"/>
            <a:ext cx="1989048"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BERT</a:t>
            </a:r>
            <a:endParaRPr lang="en-US" dirty="0">
              <a:solidFill>
                <a:srgbClr val="7030A0"/>
              </a:solidFill>
            </a:endParaRPr>
          </a:p>
        </p:txBody>
      </p:sp>
      <p:sp>
        <p:nvSpPr>
          <p:cNvPr id="46" name="Title 1">
            <a:extLst>
              <a:ext uri="{FF2B5EF4-FFF2-40B4-BE49-F238E27FC236}">
                <a16:creationId xmlns:a16="http://schemas.microsoft.com/office/drawing/2014/main" id="{35966ABE-F0C8-A34A-8350-2B203653788B}"/>
              </a:ext>
            </a:extLst>
          </p:cNvPr>
          <p:cNvSpPr txBox="1">
            <a:spLocks/>
          </p:cNvSpPr>
          <p:nvPr/>
        </p:nvSpPr>
        <p:spPr>
          <a:xfrm>
            <a:off x="0" y="6518105"/>
            <a:ext cx="5748248" cy="31271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sz="1400" b="1" dirty="0">
                <a:solidFill>
                  <a:srgbClr val="FF0000"/>
                </a:solidFill>
              </a:rPr>
              <a:t>Picture</a:t>
            </a:r>
            <a:r>
              <a:rPr lang="en-US" sz="1400" dirty="0"/>
              <a:t>: https://</a:t>
            </a:r>
            <a:r>
              <a:rPr lang="en-US" sz="1400" dirty="0" err="1"/>
              <a:t>jalammar.github.io</a:t>
            </a:r>
            <a:r>
              <a:rPr lang="en-US" sz="1400" dirty="0"/>
              <a:t>/illustrated-</a:t>
            </a:r>
            <a:r>
              <a:rPr lang="en-US" sz="1400" dirty="0" err="1"/>
              <a:t>bert</a:t>
            </a:r>
            <a:r>
              <a:rPr lang="en-US" sz="1400" dirty="0"/>
              <a:t>/</a:t>
            </a:r>
          </a:p>
        </p:txBody>
      </p:sp>
      <p:sp>
        <p:nvSpPr>
          <p:cNvPr id="7" name="Rectangle 6">
            <a:extLst>
              <a:ext uri="{FF2B5EF4-FFF2-40B4-BE49-F238E27FC236}">
                <a16:creationId xmlns:a16="http://schemas.microsoft.com/office/drawing/2014/main" id="{DF4AE461-A9B3-AE48-A0E0-62190C1126A7}"/>
              </a:ext>
            </a:extLst>
          </p:cNvPr>
          <p:cNvSpPr/>
          <p:nvPr/>
        </p:nvSpPr>
        <p:spPr>
          <a:xfrm>
            <a:off x="1500554" y="144862"/>
            <a:ext cx="10152184" cy="596189"/>
          </a:xfrm>
          <a:prstGeom prst="rect">
            <a:avLst/>
          </a:prstGeom>
        </p:spPr>
        <p:txBody>
          <a:bodyPr wrap="square">
            <a:spAutoFit/>
          </a:bodyPr>
          <a:lstStyle/>
          <a:p>
            <a:pPr>
              <a:lnSpc>
                <a:spcPct val="150000"/>
              </a:lnSpc>
            </a:pPr>
            <a:r>
              <a:rPr lang="en-US" sz="2400" b="1" dirty="0">
                <a:latin typeface="Avenir Book" panose="02000503020000020003" pitchFamily="2" charset="0"/>
              </a:rPr>
              <a:t>Instead of fine-tuning, one could extract the </a:t>
            </a:r>
            <a:r>
              <a:rPr lang="en-US" sz="2400" b="1" dirty="0">
                <a:solidFill>
                  <a:srgbClr val="C00000"/>
                </a:solidFill>
                <a:latin typeface="Avenir Book" panose="02000503020000020003" pitchFamily="2" charset="0"/>
              </a:rPr>
              <a:t>contextualized embeddings</a:t>
            </a:r>
            <a:endParaRPr lang="en-US" sz="2400" dirty="0"/>
          </a:p>
        </p:txBody>
      </p:sp>
      <p:pic>
        <p:nvPicPr>
          <p:cNvPr id="3" name="Picture 2">
            <a:extLst>
              <a:ext uri="{FF2B5EF4-FFF2-40B4-BE49-F238E27FC236}">
                <a16:creationId xmlns:a16="http://schemas.microsoft.com/office/drawing/2014/main" id="{8CD22751-3D9F-6144-98F1-B26453B3489A}"/>
              </a:ext>
            </a:extLst>
          </p:cNvPr>
          <p:cNvPicPr>
            <a:picLocks noChangeAspect="1"/>
          </p:cNvPicPr>
          <p:nvPr/>
        </p:nvPicPr>
        <p:blipFill>
          <a:blip r:embed="rId3"/>
          <a:stretch>
            <a:fillRect/>
          </a:stretch>
        </p:blipFill>
        <p:spPr>
          <a:xfrm>
            <a:off x="1079500" y="793834"/>
            <a:ext cx="10259655" cy="5724271"/>
          </a:xfrm>
          <a:prstGeom prst="rect">
            <a:avLst/>
          </a:prstGeom>
        </p:spPr>
      </p:pic>
      <p:sp>
        <p:nvSpPr>
          <p:cNvPr id="9" name="Slide Number Placeholder 9">
            <a:extLst>
              <a:ext uri="{FF2B5EF4-FFF2-40B4-BE49-F238E27FC236}">
                <a16:creationId xmlns:a16="http://schemas.microsoft.com/office/drawing/2014/main" id="{8FA61FDA-A3CB-E84C-A962-D3AC79F2AB27}"/>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14</a:t>
            </a:fld>
            <a:endParaRPr lang="en-US" dirty="0"/>
          </a:p>
        </p:txBody>
      </p:sp>
    </p:spTree>
    <p:extLst>
      <p:ext uri="{BB962C8B-B14F-4D97-AF65-F5344CB8AC3E}">
        <p14:creationId xmlns:p14="http://schemas.microsoft.com/office/powerpoint/2010/main" val="1442246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C65D98FA-9749-3A47-91F8-287455BAABD5}"/>
              </a:ext>
            </a:extLst>
          </p:cNvPr>
          <p:cNvSpPr/>
          <p:nvPr/>
        </p:nvSpPr>
        <p:spPr>
          <a:xfrm>
            <a:off x="327186" y="611376"/>
            <a:ext cx="942814" cy="8712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itle 1">
            <a:extLst>
              <a:ext uri="{FF2B5EF4-FFF2-40B4-BE49-F238E27FC236}">
                <a16:creationId xmlns:a16="http://schemas.microsoft.com/office/drawing/2014/main" id="{4F05DC78-549D-7D4D-90A2-0A40A1B16D11}"/>
              </a:ext>
            </a:extLst>
          </p:cNvPr>
          <p:cNvSpPr txBox="1">
            <a:spLocks/>
          </p:cNvSpPr>
          <p:nvPr/>
        </p:nvSpPr>
        <p:spPr>
          <a:xfrm>
            <a:off x="233452" y="174626"/>
            <a:ext cx="1989048"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BERT</a:t>
            </a:r>
            <a:endParaRPr lang="en-US" dirty="0">
              <a:solidFill>
                <a:srgbClr val="7030A0"/>
              </a:solidFill>
            </a:endParaRPr>
          </a:p>
        </p:txBody>
      </p:sp>
      <p:sp>
        <p:nvSpPr>
          <p:cNvPr id="46" name="Title 1">
            <a:extLst>
              <a:ext uri="{FF2B5EF4-FFF2-40B4-BE49-F238E27FC236}">
                <a16:creationId xmlns:a16="http://schemas.microsoft.com/office/drawing/2014/main" id="{35966ABE-F0C8-A34A-8350-2B203653788B}"/>
              </a:ext>
            </a:extLst>
          </p:cNvPr>
          <p:cNvSpPr txBox="1">
            <a:spLocks/>
          </p:cNvSpPr>
          <p:nvPr/>
        </p:nvSpPr>
        <p:spPr>
          <a:xfrm>
            <a:off x="0" y="6518105"/>
            <a:ext cx="5748248" cy="31271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sz="1400" b="1" dirty="0">
                <a:solidFill>
                  <a:srgbClr val="FF0000"/>
                </a:solidFill>
              </a:rPr>
              <a:t>Picture</a:t>
            </a:r>
            <a:r>
              <a:rPr lang="en-US" sz="1400" dirty="0"/>
              <a:t>: https://</a:t>
            </a:r>
            <a:r>
              <a:rPr lang="en-US" sz="1400" dirty="0" err="1"/>
              <a:t>jalammar.github.io</a:t>
            </a:r>
            <a:r>
              <a:rPr lang="en-US" sz="1400" dirty="0"/>
              <a:t>/illustrated-</a:t>
            </a:r>
            <a:r>
              <a:rPr lang="en-US" sz="1400" dirty="0" err="1"/>
              <a:t>bert</a:t>
            </a:r>
            <a:r>
              <a:rPr lang="en-US" sz="1400" dirty="0"/>
              <a:t>/</a:t>
            </a:r>
          </a:p>
        </p:txBody>
      </p:sp>
      <p:sp>
        <p:nvSpPr>
          <p:cNvPr id="7" name="Rectangle 6">
            <a:extLst>
              <a:ext uri="{FF2B5EF4-FFF2-40B4-BE49-F238E27FC236}">
                <a16:creationId xmlns:a16="http://schemas.microsoft.com/office/drawing/2014/main" id="{DF4AE461-A9B3-AE48-A0E0-62190C1126A7}"/>
              </a:ext>
            </a:extLst>
          </p:cNvPr>
          <p:cNvSpPr/>
          <p:nvPr/>
        </p:nvSpPr>
        <p:spPr>
          <a:xfrm>
            <a:off x="2506734" y="144862"/>
            <a:ext cx="7983465" cy="596189"/>
          </a:xfrm>
          <a:prstGeom prst="rect">
            <a:avLst/>
          </a:prstGeom>
        </p:spPr>
        <p:txBody>
          <a:bodyPr wrap="square">
            <a:spAutoFit/>
          </a:bodyPr>
          <a:lstStyle/>
          <a:p>
            <a:pPr>
              <a:lnSpc>
                <a:spcPct val="150000"/>
              </a:lnSpc>
            </a:pPr>
            <a:r>
              <a:rPr lang="en-US" sz="2400" b="1" dirty="0">
                <a:latin typeface="Avenir Book" panose="02000503020000020003" pitchFamily="2" charset="0"/>
              </a:rPr>
              <a:t>Later layers have the best </a:t>
            </a:r>
            <a:r>
              <a:rPr lang="en-US" sz="2400" b="1" dirty="0">
                <a:solidFill>
                  <a:srgbClr val="C00000"/>
                </a:solidFill>
                <a:latin typeface="Avenir Book" panose="02000503020000020003" pitchFamily="2" charset="0"/>
              </a:rPr>
              <a:t>contextualized embeddings</a:t>
            </a:r>
            <a:endParaRPr lang="en-US" sz="2400" dirty="0"/>
          </a:p>
        </p:txBody>
      </p:sp>
      <p:pic>
        <p:nvPicPr>
          <p:cNvPr id="4" name="Picture 3">
            <a:extLst>
              <a:ext uri="{FF2B5EF4-FFF2-40B4-BE49-F238E27FC236}">
                <a16:creationId xmlns:a16="http://schemas.microsoft.com/office/drawing/2014/main" id="{2C6B8092-A8F7-A045-B596-4ED6639131A4}"/>
              </a:ext>
            </a:extLst>
          </p:cNvPr>
          <p:cNvPicPr>
            <a:picLocks noChangeAspect="1"/>
          </p:cNvPicPr>
          <p:nvPr/>
        </p:nvPicPr>
        <p:blipFill>
          <a:blip r:embed="rId3"/>
          <a:stretch>
            <a:fillRect/>
          </a:stretch>
        </p:blipFill>
        <p:spPr>
          <a:xfrm>
            <a:off x="2309810" y="1231023"/>
            <a:ext cx="8180389" cy="5228069"/>
          </a:xfrm>
          <a:prstGeom prst="rect">
            <a:avLst/>
          </a:prstGeom>
        </p:spPr>
      </p:pic>
      <p:sp>
        <p:nvSpPr>
          <p:cNvPr id="9" name="Slide Number Placeholder 9">
            <a:extLst>
              <a:ext uri="{FF2B5EF4-FFF2-40B4-BE49-F238E27FC236}">
                <a16:creationId xmlns:a16="http://schemas.microsoft.com/office/drawing/2014/main" id="{DFD68E0A-25D3-EA42-B228-9E81CB0617B9}"/>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15</a:t>
            </a:fld>
            <a:endParaRPr lang="en-US" dirty="0"/>
          </a:p>
        </p:txBody>
      </p:sp>
      <p:sp>
        <p:nvSpPr>
          <p:cNvPr id="2" name="Rectangle 1">
            <a:extLst>
              <a:ext uri="{FF2B5EF4-FFF2-40B4-BE49-F238E27FC236}">
                <a16:creationId xmlns:a16="http://schemas.microsoft.com/office/drawing/2014/main" id="{31716A40-DD8F-6C4A-B50D-D1F9DACB93B7}"/>
              </a:ext>
            </a:extLst>
          </p:cNvPr>
          <p:cNvSpPr/>
          <p:nvPr/>
        </p:nvSpPr>
        <p:spPr>
          <a:xfrm>
            <a:off x="2622875" y="741051"/>
            <a:ext cx="7751181" cy="369332"/>
          </a:xfrm>
          <a:prstGeom prst="rect">
            <a:avLst/>
          </a:prstGeom>
        </p:spPr>
        <p:txBody>
          <a:bodyPr wrap="square">
            <a:spAutoFit/>
          </a:bodyPr>
          <a:lstStyle/>
          <a:p>
            <a:r>
              <a:rPr lang="en-US" dirty="0">
                <a:solidFill>
                  <a:srgbClr val="222222"/>
                </a:solidFill>
                <a:latin typeface="Helvetica" pitchFamily="2" charset="0"/>
              </a:rPr>
              <a:t>(compared to the fine-tuned model which achieved a score of </a:t>
            </a:r>
            <a:r>
              <a:rPr lang="en-US" b="1" dirty="0">
                <a:solidFill>
                  <a:srgbClr val="C00000"/>
                </a:solidFill>
                <a:latin typeface="Helvetica" pitchFamily="2" charset="0"/>
              </a:rPr>
              <a:t>96.4</a:t>
            </a:r>
            <a:r>
              <a:rPr lang="en-US" dirty="0">
                <a:latin typeface="Helvetica" pitchFamily="2" charset="0"/>
              </a:rPr>
              <a:t>)</a:t>
            </a:r>
            <a:endParaRPr lang="en-US" dirty="0"/>
          </a:p>
        </p:txBody>
      </p:sp>
    </p:spTree>
    <p:extLst>
      <p:ext uri="{BB962C8B-B14F-4D97-AF65-F5344CB8AC3E}">
        <p14:creationId xmlns:p14="http://schemas.microsoft.com/office/powerpoint/2010/main" val="4208348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C65D98FA-9749-3A47-91F8-287455BAABD5}"/>
              </a:ext>
            </a:extLst>
          </p:cNvPr>
          <p:cNvSpPr/>
          <p:nvPr/>
        </p:nvSpPr>
        <p:spPr>
          <a:xfrm>
            <a:off x="327186" y="611376"/>
            <a:ext cx="942814" cy="8712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itle 1">
            <a:extLst>
              <a:ext uri="{FF2B5EF4-FFF2-40B4-BE49-F238E27FC236}">
                <a16:creationId xmlns:a16="http://schemas.microsoft.com/office/drawing/2014/main" id="{4F05DC78-549D-7D4D-90A2-0A40A1B16D11}"/>
              </a:ext>
            </a:extLst>
          </p:cNvPr>
          <p:cNvSpPr txBox="1">
            <a:spLocks/>
          </p:cNvSpPr>
          <p:nvPr/>
        </p:nvSpPr>
        <p:spPr>
          <a:xfrm>
            <a:off x="233452" y="174626"/>
            <a:ext cx="1989048"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BERT</a:t>
            </a:r>
            <a:endParaRPr lang="en-US" dirty="0">
              <a:solidFill>
                <a:srgbClr val="7030A0"/>
              </a:solidFill>
            </a:endParaRPr>
          </a:p>
        </p:txBody>
      </p:sp>
      <p:sp>
        <p:nvSpPr>
          <p:cNvPr id="7" name="Rectangle 6">
            <a:extLst>
              <a:ext uri="{FF2B5EF4-FFF2-40B4-BE49-F238E27FC236}">
                <a16:creationId xmlns:a16="http://schemas.microsoft.com/office/drawing/2014/main" id="{DF4AE461-A9B3-AE48-A0E0-62190C1126A7}"/>
              </a:ext>
            </a:extLst>
          </p:cNvPr>
          <p:cNvSpPr/>
          <p:nvPr/>
        </p:nvSpPr>
        <p:spPr>
          <a:xfrm>
            <a:off x="2222500" y="400404"/>
            <a:ext cx="8585199" cy="596189"/>
          </a:xfrm>
          <a:prstGeom prst="rect">
            <a:avLst/>
          </a:prstGeom>
        </p:spPr>
        <p:txBody>
          <a:bodyPr wrap="square">
            <a:spAutoFit/>
          </a:bodyPr>
          <a:lstStyle/>
          <a:p>
            <a:pPr>
              <a:lnSpc>
                <a:spcPct val="150000"/>
              </a:lnSpc>
            </a:pPr>
            <a:r>
              <a:rPr lang="en-US" sz="2400" b="1" dirty="0">
                <a:latin typeface="Avenir Book" panose="02000503020000020003" pitchFamily="2" charset="0"/>
              </a:rPr>
              <a:t>BERT yielded </a:t>
            </a:r>
            <a:r>
              <a:rPr lang="en-US" sz="2400" b="1" u="sng" dirty="0">
                <a:latin typeface="Avenir Book" panose="02000503020000020003" pitchFamily="2" charset="0"/>
              </a:rPr>
              <a:t>state-of-the-art</a:t>
            </a:r>
            <a:r>
              <a:rPr lang="en-US" sz="2400" b="1" dirty="0">
                <a:latin typeface="Avenir Book" panose="02000503020000020003" pitchFamily="2" charset="0"/>
              </a:rPr>
              <a:t> (SOTA) results on many tasks</a:t>
            </a:r>
            <a:endParaRPr lang="en-US" sz="2400" dirty="0"/>
          </a:p>
        </p:txBody>
      </p:sp>
      <p:pic>
        <p:nvPicPr>
          <p:cNvPr id="2" name="Picture 1">
            <a:extLst>
              <a:ext uri="{FF2B5EF4-FFF2-40B4-BE49-F238E27FC236}">
                <a16:creationId xmlns:a16="http://schemas.microsoft.com/office/drawing/2014/main" id="{79D293D8-1EA6-E64C-ADD0-CF30E7065A54}"/>
              </a:ext>
            </a:extLst>
          </p:cNvPr>
          <p:cNvPicPr>
            <a:picLocks noChangeAspect="1"/>
          </p:cNvPicPr>
          <p:nvPr/>
        </p:nvPicPr>
        <p:blipFill>
          <a:blip r:embed="rId3"/>
          <a:stretch>
            <a:fillRect/>
          </a:stretch>
        </p:blipFill>
        <p:spPr>
          <a:xfrm>
            <a:off x="136492" y="1917700"/>
            <a:ext cx="11919015" cy="3022600"/>
          </a:xfrm>
          <a:prstGeom prst="rect">
            <a:avLst/>
          </a:prstGeom>
        </p:spPr>
      </p:pic>
      <p:sp>
        <p:nvSpPr>
          <p:cNvPr id="8" name="Title 1">
            <a:extLst>
              <a:ext uri="{FF2B5EF4-FFF2-40B4-BE49-F238E27FC236}">
                <a16:creationId xmlns:a16="http://schemas.microsoft.com/office/drawing/2014/main" id="{A3329ECA-C077-A140-942E-863EFDE04423}"/>
              </a:ext>
            </a:extLst>
          </p:cNvPr>
          <p:cNvSpPr txBox="1">
            <a:spLocks/>
          </p:cNvSpPr>
          <p:nvPr/>
        </p:nvSpPr>
        <p:spPr>
          <a:xfrm>
            <a:off x="0" y="6518105"/>
            <a:ext cx="5748248" cy="31271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sz="1400" b="1" dirty="0">
                <a:solidFill>
                  <a:srgbClr val="FF0000"/>
                </a:solidFill>
              </a:rPr>
              <a:t>Source</a:t>
            </a:r>
            <a:r>
              <a:rPr lang="en-US" sz="1400" dirty="0"/>
              <a:t>: original BERT paper: https://</a:t>
            </a:r>
            <a:r>
              <a:rPr lang="en-US" sz="1400" dirty="0" err="1"/>
              <a:t>arxiv.org</a:t>
            </a:r>
            <a:r>
              <a:rPr lang="en-US" sz="1400" dirty="0"/>
              <a:t>/pdf/1810.04805.pdf</a:t>
            </a:r>
          </a:p>
        </p:txBody>
      </p:sp>
      <p:sp>
        <p:nvSpPr>
          <p:cNvPr id="9" name="Slide Number Placeholder 9">
            <a:extLst>
              <a:ext uri="{FF2B5EF4-FFF2-40B4-BE49-F238E27FC236}">
                <a16:creationId xmlns:a16="http://schemas.microsoft.com/office/drawing/2014/main" id="{F447D785-B15D-224E-8D32-339319F5AAF6}"/>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16</a:t>
            </a:fld>
            <a:endParaRPr lang="en-US" dirty="0"/>
          </a:p>
        </p:txBody>
      </p:sp>
    </p:spTree>
    <p:extLst>
      <p:ext uri="{BB962C8B-B14F-4D97-AF65-F5344CB8AC3E}">
        <p14:creationId xmlns:p14="http://schemas.microsoft.com/office/powerpoint/2010/main" val="4220936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BERT (a Transformer variant)</a:t>
            </a:r>
            <a:endParaRPr lang="en-US" dirty="0">
              <a:solidFill>
                <a:srgbClr val="7030A0"/>
              </a:solidFill>
            </a:endParaRPr>
          </a:p>
        </p:txBody>
      </p:sp>
      <p:pic>
        <p:nvPicPr>
          <p:cNvPr id="5" name="Picture 4">
            <a:extLst>
              <a:ext uri="{FF2B5EF4-FFF2-40B4-BE49-F238E27FC236}">
                <a16:creationId xmlns:a16="http://schemas.microsoft.com/office/drawing/2014/main" id="{70771D4A-104E-DB4C-83C8-5C6BB86C79E7}"/>
              </a:ext>
            </a:extLst>
          </p:cNvPr>
          <p:cNvPicPr>
            <a:picLocks noChangeAspect="1"/>
          </p:cNvPicPr>
          <p:nvPr/>
        </p:nvPicPr>
        <p:blipFill>
          <a:blip r:embed="rId3"/>
          <a:stretch>
            <a:fillRect/>
          </a:stretch>
        </p:blipFill>
        <p:spPr>
          <a:xfrm>
            <a:off x="8909051" y="3581400"/>
            <a:ext cx="3187700" cy="3187700"/>
          </a:xfrm>
          <a:prstGeom prst="rect">
            <a:avLst/>
          </a:prstGeom>
        </p:spPr>
      </p:pic>
      <p:sp>
        <p:nvSpPr>
          <p:cNvPr id="69" name="Rectangle 68">
            <a:extLst>
              <a:ext uri="{FF2B5EF4-FFF2-40B4-BE49-F238E27FC236}">
                <a16:creationId xmlns:a16="http://schemas.microsoft.com/office/drawing/2014/main" id="{3AC12C5E-29A3-BD4C-925D-7F183547EDAA}"/>
              </a:ext>
            </a:extLst>
          </p:cNvPr>
          <p:cNvSpPr/>
          <p:nvPr/>
        </p:nvSpPr>
        <p:spPr>
          <a:xfrm>
            <a:off x="1104134" y="4768124"/>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Arrow 69">
            <a:extLst>
              <a:ext uri="{FF2B5EF4-FFF2-40B4-BE49-F238E27FC236}">
                <a16:creationId xmlns:a16="http://schemas.microsoft.com/office/drawing/2014/main" id="{F43D1E23-CDCB-9547-9385-23BBECFD398A}"/>
              </a:ext>
            </a:extLst>
          </p:cNvPr>
          <p:cNvSpPr/>
          <p:nvPr/>
        </p:nvSpPr>
        <p:spPr>
          <a:xfrm rot="16200000">
            <a:off x="1129189" y="548155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Content Placeholder 2">
            <a:extLst>
              <a:ext uri="{FF2B5EF4-FFF2-40B4-BE49-F238E27FC236}">
                <a16:creationId xmlns:a16="http://schemas.microsoft.com/office/drawing/2014/main" id="{C4528B3F-645E-A14F-BA62-80C24AD83B70}"/>
              </a:ext>
            </a:extLst>
          </p:cNvPr>
          <p:cNvSpPr txBox="1">
            <a:spLocks/>
          </p:cNvSpPr>
          <p:nvPr/>
        </p:nvSpPr>
        <p:spPr>
          <a:xfrm>
            <a:off x="903804" y="57681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Avenir Light" panose="020B0402020203020204" pitchFamily="34" charset="77"/>
              </a:rPr>
              <a:t>The</a:t>
            </a:r>
          </a:p>
        </p:txBody>
      </p:sp>
      <p:sp>
        <p:nvSpPr>
          <p:cNvPr id="72" name="Content Placeholder 2">
            <a:extLst>
              <a:ext uri="{FF2B5EF4-FFF2-40B4-BE49-F238E27FC236}">
                <a16:creationId xmlns:a16="http://schemas.microsoft.com/office/drawing/2014/main" id="{4FC60AF9-197F-1D45-AFFC-49C4E89DD8F5}"/>
              </a:ext>
            </a:extLst>
          </p:cNvPr>
          <p:cNvSpPr txBox="1">
            <a:spLocks/>
          </p:cNvSpPr>
          <p:nvPr/>
        </p:nvSpPr>
        <p:spPr>
          <a:xfrm>
            <a:off x="1495899" y="574605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latin typeface="Avenir Light" panose="020B0402020203020204" pitchFamily="34" charset="77"/>
              </a:rPr>
              <a:t>brown</a:t>
            </a:r>
          </a:p>
        </p:txBody>
      </p:sp>
      <p:sp>
        <p:nvSpPr>
          <p:cNvPr id="73" name="Content Placeholder 2">
            <a:extLst>
              <a:ext uri="{FF2B5EF4-FFF2-40B4-BE49-F238E27FC236}">
                <a16:creationId xmlns:a16="http://schemas.microsoft.com/office/drawing/2014/main" id="{DC42DD33-2A6C-E747-9AD6-7B6FD8592FD9}"/>
              </a:ext>
            </a:extLst>
          </p:cNvPr>
          <p:cNvSpPr txBox="1">
            <a:spLocks/>
          </p:cNvSpPr>
          <p:nvPr/>
        </p:nvSpPr>
        <p:spPr>
          <a:xfrm>
            <a:off x="2456653" y="573725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latin typeface="Avenir Light" panose="020B0402020203020204" pitchFamily="34" charset="77"/>
              </a:rPr>
              <a:t>dog</a:t>
            </a:r>
          </a:p>
        </p:txBody>
      </p:sp>
      <p:sp>
        <p:nvSpPr>
          <p:cNvPr id="74" name="Rectangle 73">
            <a:extLst>
              <a:ext uri="{FF2B5EF4-FFF2-40B4-BE49-F238E27FC236}">
                <a16:creationId xmlns:a16="http://schemas.microsoft.com/office/drawing/2014/main" id="{60BFA2AB-93FE-204E-BB2B-7D65A4C8D3F2}"/>
              </a:ext>
            </a:extLst>
          </p:cNvPr>
          <p:cNvSpPr/>
          <p:nvPr/>
        </p:nvSpPr>
        <p:spPr>
          <a:xfrm>
            <a:off x="1111093" y="6114961"/>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75" name="Rectangle 74">
            <a:extLst>
              <a:ext uri="{FF2B5EF4-FFF2-40B4-BE49-F238E27FC236}">
                <a16:creationId xmlns:a16="http://schemas.microsoft.com/office/drawing/2014/main" id="{CD640C51-3905-7D40-92B7-177EC3CAE75B}"/>
              </a:ext>
            </a:extLst>
          </p:cNvPr>
          <p:cNvSpPr/>
          <p:nvPr/>
        </p:nvSpPr>
        <p:spPr>
          <a:xfrm>
            <a:off x="1886558" y="6103229"/>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76" name="Rectangle 75">
            <a:extLst>
              <a:ext uri="{FF2B5EF4-FFF2-40B4-BE49-F238E27FC236}">
                <a16:creationId xmlns:a16="http://schemas.microsoft.com/office/drawing/2014/main" id="{0CBEC6CC-904E-CC4A-B2A6-97149043D6EA}"/>
              </a:ext>
            </a:extLst>
          </p:cNvPr>
          <p:cNvSpPr/>
          <p:nvPr/>
        </p:nvSpPr>
        <p:spPr>
          <a:xfrm>
            <a:off x="2925376" y="6102761"/>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78" name="Right Arrow 77">
            <a:extLst>
              <a:ext uri="{FF2B5EF4-FFF2-40B4-BE49-F238E27FC236}">
                <a16:creationId xmlns:a16="http://schemas.microsoft.com/office/drawing/2014/main" id="{8C778F53-520F-414D-B78F-E1350109DF85}"/>
              </a:ext>
            </a:extLst>
          </p:cNvPr>
          <p:cNvSpPr/>
          <p:nvPr/>
        </p:nvSpPr>
        <p:spPr>
          <a:xfrm rot="16200000">
            <a:off x="1886154" y="5466931"/>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ight Arrow 78">
            <a:extLst>
              <a:ext uri="{FF2B5EF4-FFF2-40B4-BE49-F238E27FC236}">
                <a16:creationId xmlns:a16="http://schemas.microsoft.com/office/drawing/2014/main" id="{20B526BA-D6E7-D54C-A956-9E253D2A7338}"/>
              </a:ext>
            </a:extLst>
          </p:cNvPr>
          <p:cNvSpPr/>
          <p:nvPr/>
        </p:nvSpPr>
        <p:spPr>
          <a:xfrm rot="16200000">
            <a:off x="2951882" y="543955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ight Arrow 79">
            <a:extLst>
              <a:ext uri="{FF2B5EF4-FFF2-40B4-BE49-F238E27FC236}">
                <a16:creationId xmlns:a16="http://schemas.microsoft.com/office/drawing/2014/main" id="{255F8917-93CA-A745-B5BB-07921B131C8A}"/>
              </a:ext>
            </a:extLst>
          </p:cNvPr>
          <p:cNvSpPr/>
          <p:nvPr/>
        </p:nvSpPr>
        <p:spPr>
          <a:xfrm rot="16200000">
            <a:off x="4048019" y="5459909"/>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B0D911B4-6ABF-E646-92D6-2AC092719CA8}"/>
              </a:ext>
            </a:extLst>
          </p:cNvPr>
          <p:cNvSpPr/>
          <p:nvPr/>
        </p:nvSpPr>
        <p:spPr>
          <a:xfrm>
            <a:off x="1825145" y="4800524"/>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Content Placeholder 2">
            <a:extLst>
              <a:ext uri="{FF2B5EF4-FFF2-40B4-BE49-F238E27FC236}">
                <a16:creationId xmlns:a16="http://schemas.microsoft.com/office/drawing/2014/main" id="{4839E648-6999-A940-8C88-96815A327162}"/>
              </a:ext>
            </a:extLst>
          </p:cNvPr>
          <p:cNvSpPr txBox="1">
            <a:spLocks/>
          </p:cNvSpPr>
          <p:nvPr/>
        </p:nvSpPr>
        <p:spPr>
          <a:xfrm>
            <a:off x="1825145" y="4829387"/>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#1</a:t>
            </a:r>
          </a:p>
        </p:txBody>
      </p:sp>
      <p:sp>
        <p:nvSpPr>
          <p:cNvPr id="84" name="Right Arrow 83">
            <a:extLst>
              <a:ext uri="{FF2B5EF4-FFF2-40B4-BE49-F238E27FC236}">
                <a16:creationId xmlns:a16="http://schemas.microsoft.com/office/drawing/2014/main" id="{204383A3-8094-F14D-B1F5-9AB7428D0C0E}"/>
              </a:ext>
            </a:extLst>
          </p:cNvPr>
          <p:cNvSpPr/>
          <p:nvPr/>
        </p:nvSpPr>
        <p:spPr>
          <a:xfrm rot="16200000">
            <a:off x="1138173" y="4434922"/>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ight Arrow 84">
            <a:extLst>
              <a:ext uri="{FF2B5EF4-FFF2-40B4-BE49-F238E27FC236}">
                <a16:creationId xmlns:a16="http://schemas.microsoft.com/office/drawing/2014/main" id="{45AF5122-2F27-4C42-B685-1144E474FD2C}"/>
              </a:ext>
            </a:extLst>
          </p:cNvPr>
          <p:cNvSpPr/>
          <p:nvPr/>
        </p:nvSpPr>
        <p:spPr>
          <a:xfrm rot="16200000">
            <a:off x="1895138" y="4420299"/>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ight Arrow 85">
            <a:extLst>
              <a:ext uri="{FF2B5EF4-FFF2-40B4-BE49-F238E27FC236}">
                <a16:creationId xmlns:a16="http://schemas.microsoft.com/office/drawing/2014/main" id="{E2287272-7559-664F-A918-25DDCB812EDC}"/>
              </a:ext>
            </a:extLst>
          </p:cNvPr>
          <p:cNvSpPr/>
          <p:nvPr/>
        </p:nvSpPr>
        <p:spPr>
          <a:xfrm rot="16200000">
            <a:off x="2960866" y="4392922"/>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ight Arrow 86">
            <a:extLst>
              <a:ext uri="{FF2B5EF4-FFF2-40B4-BE49-F238E27FC236}">
                <a16:creationId xmlns:a16="http://schemas.microsoft.com/office/drawing/2014/main" id="{12A2BECA-63F0-1E4D-8CE8-B05EF1363C5B}"/>
              </a:ext>
            </a:extLst>
          </p:cNvPr>
          <p:cNvSpPr/>
          <p:nvPr/>
        </p:nvSpPr>
        <p:spPr>
          <a:xfrm rot="16200000">
            <a:off x="4057003" y="4413277"/>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E3B24A5E-1DBA-7142-9562-89BE5F11F561}"/>
              </a:ext>
            </a:extLst>
          </p:cNvPr>
          <p:cNvSpPr/>
          <p:nvPr/>
        </p:nvSpPr>
        <p:spPr>
          <a:xfrm>
            <a:off x="1082352" y="3628262"/>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59558E22-D01B-9146-A190-B8F86A35EEA4}"/>
              </a:ext>
            </a:extLst>
          </p:cNvPr>
          <p:cNvSpPr/>
          <p:nvPr/>
        </p:nvSpPr>
        <p:spPr>
          <a:xfrm>
            <a:off x="1803363" y="3660662"/>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ontent Placeholder 2">
            <a:extLst>
              <a:ext uri="{FF2B5EF4-FFF2-40B4-BE49-F238E27FC236}">
                <a16:creationId xmlns:a16="http://schemas.microsoft.com/office/drawing/2014/main" id="{1A40132F-7538-194B-803B-39BC0E95D76F}"/>
              </a:ext>
            </a:extLst>
          </p:cNvPr>
          <p:cNvSpPr txBox="1">
            <a:spLocks/>
          </p:cNvSpPr>
          <p:nvPr/>
        </p:nvSpPr>
        <p:spPr>
          <a:xfrm>
            <a:off x="1803363" y="3689525"/>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#8</a:t>
            </a:r>
          </a:p>
        </p:txBody>
      </p:sp>
      <p:grpSp>
        <p:nvGrpSpPr>
          <p:cNvPr id="100" name="Group 99">
            <a:extLst>
              <a:ext uri="{FF2B5EF4-FFF2-40B4-BE49-F238E27FC236}">
                <a16:creationId xmlns:a16="http://schemas.microsoft.com/office/drawing/2014/main" id="{930439A4-0535-0C41-B7CA-70258704F688}"/>
              </a:ext>
            </a:extLst>
          </p:cNvPr>
          <p:cNvGrpSpPr/>
          <p:nvPr/>
        </p:nvGrpSpPr>
        <p:grpSpPr>
          <a:xfrm rot="16200000">
            <a:off x="1838748" y="2965120"/>
            <a:ext cx="701316" cy="175324"/>
            <a:chOff x="2297660" y="4140835"/>
            <a:chExt cx="1364224" cy="311369"/>
          </a:xfrm>
        </p:grpSpPr>
        <p:sp>
          <p:nvSpPr>
            <p:cNvPr id="101" name="Rounded Rectangle 100">
              <a:extLst>
                <a:ext uri="{FF2B5EF4-FFF2-40B4-BE49-F238E27FC236}">
                  <a16:creationId xmlns:a16="http://schemas.microsoft.com/office/drawing/2014/main" id="{FAEAF88F-7F60-4649-8E41-5E0386FAD5E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CDCE38F3-BC5E-374E-A81C-B16FEE45F3E6}"/>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CAC994E6-F3D3-3642-8CD6-14DD4EAD9CF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4ED35CDF-82D2-E943-B009-3C22C2C9178B}"/>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5E74C028-C5F1-904B-958C-E33B6F841023}"/>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C17A9506-9F62-B64E-8BCC-9799A1524F3D}"/>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8" name="Rectangle 107">
            <a:extLst>
              <a:ext uri="{FF2B5EF4-FFF2-40B4-BE49-F238E27FC236}">
                <a16:creationId xmlns:a16="http://schemas.microsoft.com/office/drawing/2014/main" id="{FD2D6942-C078-A94C-A4CB-10D7F1895AD3}"/>
              </a:ext>
            </a:extLst>
          </p:cNvPr>
          <p:cNvSpPr/>
          <p:nvPr/>
        </p:nvSpPr>
        <p:spPr>
          <a:xfrm>
            <a:off x="2012980" y="2248101"/>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grpSp>
        <p:nvGrpSpPr>
          <p:cNvPr id="109" name="Group 108">
            <a:extLst>
              <a:ext uri="{FF2B5EF4-FFF2-40B4-BE49-F238E27FC236}">
                <a16:creationId xmlns:a16="http://schemas.microsoft.com/office/drawing/2014/main" id="{65EF4056-A777-284F-9E62-B0C03593050D}"/>
              </a:ext>
            </a:extLst>
          </p:cNvPr>
          <p:cNvGrpSpPr/>
          <p:nvPr/>
        </p:nvGrpSpPr>
        <p:grpSpPr>
          <a:xfrm rot="16200000">
            <a:off x="2884803" y="2970933"/>
            <a:ext cx="701316" cy="175324"/>
            <a:chOff x="2297660" y="4140835"/>
            <a:chExt cx="1364224" cy="311369"/>
          </a:xfrm>
        </p:grpSpPr>
        <p:sp>
          <p:nvSpPr>
            <p:cNvPr id="110" name="Rounded Rectangle 109">
              <a:extLst>
                <a:ext uri="{FF2B5EF4-FFF2-40B4-BE49-F238E27FC236}">
                  <a16:creationId xmlns:a16="http://schemas.microsoft.com/office/drawing/2014/main" id="{5550A453-E1DB-0B48-97AB-E80E8F52E8B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4A391878-FC1A-6940-940E-7182EDCA8BFA}"/>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47BF5347-25F5-C646-834D-4588DACC6882}"/>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CC2DCE91-E767-5C45-9548-146E6642ACA3}"/>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2433C83-BB65-8547-B5B3-ABF1DAF05390}"/>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C9EBD0D7-CB8E-2648-A596-F3F2A795D3B9}"/>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6" name="Rectangle 115">
            <a:extLst>
              <a:ext uri="{FF2B5EF4-FFF2-40B4-BE49-F238E27FC236}">
                <a16:creationId xmlns:a16="http://schemas.microsoft.com/office/drawing/2014/main" id="{EEA1524D-974E-CB48-9C1A-EA3A4A69FB4D}"/>
              </a:ext>
            </a:extLst>
          </p:cNvPr>
          <p:cNvSpPr/>
          <p:nvPr/>
        </p:nvSpPr>
        <p:spPr>
          <a:xfrm>
            <a:off x="3059035" y="2253914"/>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grpSp>
        <p:nvGrpSpPr>
          <p:cNvPr id="117" name="Group 116">
            <a:extLst>
              <a:ext uri="{FF2B5EF4-FFF2-40B4-BE49-F238E27FC236}">
                <a16:creationId xmlns:a16="http://schemas.microsoft.com/office/drawing/2014/main" id="{B10A6BB2-C511-114F-9F6C-74CB38BABB08}"/>
              </a:ext>
            </a:extLst>
          </p:cNvPr>
          <p:cNvGrpSpPr/>
          <p:nvPr/>
        </p:nvGrpSpPr>
        <p:grpSpPr>
          <a:xfrm rot="16200000">
            <a:off x="3842094" y="2956529"/>
            <a:ext cx="701316" cy="175324"/>
            <a:chOff x="2297660" y="4140835"/>
            <a:chExt cx="1364224" cy="311369"/>
          </a:xfrm>
        </p:grpSpPr>
        <p:sp>
          <p:nvSpPr>
            <p:cNvPr id="118" name="Rounded Rectangle 117">
              <a:extLst>
                <a:ext uri="{FF2B5EF4-FFF2-40B4-BE49-F238E27FC236}">
                  <a16:creationId xmlns:a16="http://schemas.microsoft.com/office/drawing/2014/main" id="{945E4E7D-C3B2-CE4B-9C5D-CA6B3999471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AD913BA1-3463-4541-9F8C-AE9C82F5F8F3}"/>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2D193E99-5671-3449-A75C-8F868712F7CC}"/>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133DA56-0C9A-324E-B039-46CE1263F69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C163BC2F-5F5B-0A41-B47B-B3F34286E00F}"/>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32C14857-AF47-B941-8367-41D94051B6BA}"/>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5" name="Group 124">
            <a:extLst>
              <a:ext uri="{FF2B5EF4-FFF2-40B4-BE49-F238E27FC236}">
                <a16:creationId xmlns:a16="http://schemas.microsoft.com/office/drawing/2014/main" id="{960390E1-7C53-574D-9E96-B9BFCBDF3C24}"/>
              </a:ext>
            </a:extLst>
          </p:cNvPr>
          <p:cNvGrpSpPr/>
          <p:nvPr/>
        </p:nvGrpSpPr>
        <p:grpSpPr>
          <a:xfrm rot="16200000">
            <a:off x="933521" y="2981581"/>
            <a:ext cx="701316" cy="175324"/>
            <a:chOff x="2297660" y="4140835"/>
            <a:chExt cx="1364224" cy="311369"/>
          </a:xfrm>
        </p:grpSpPr>
        <p:sp>
          <p:nvSpPr>
            <p:cNvPr id="126" name="Rounded Rectangle 125">
              <a:extLst>
                <a:ext uri="{FF2B5EF4-FFF2-40B4-BE49-F238E27FC236}">
                  <a16:creationId xmlns:a16="http://schemas.microsoft.com/office/drawing/2014/main" id="{049E6916-888E-D14F-BCB9-CD22A1EC8585}"/>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81E85D60-499C-2A4B-8B93-A8C037D751DC}"/>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85864327-7DE2-7240-886D-B75B90BFAB47}"/>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91A7BD0F-2C7F-234E-AF45-8698A9BF4158}"/>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A98CBF42-6910-4F45-BE84-2145A062E446}"/>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21CD782-8CC4-5546-BD96-5FC22D874E88}"/>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2" name="Rectangle 131">
            <a:extLst>
              <a:ext uri="{FF2B5EF4-FFF2-40B4-BE49-F238E27FC236}">
                <a16:creationId xmlns:a16="http://schemas.microsoft.com/office/drawing/2014/main" id="{F916391A-E2A4-8341-BC18-8C9D64FCB08A}"/>
              </a:ext>
            </a:extLst>
          </p:cNvPr>
          <p:cNvSpPr/>
          <p:nvPr/>
        </p:nvSpPr>
        <p:spPr>
          <a:xfrm>
            <a:off x="1107753" y="2264562"/>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164" name="Rectangle 163">
            <a:extLst>
              <a:ext uri="{FF2B5EF4-FFF2-40B4-BE49-F238E27FC236}">
                <a16:creationId xmlns:a16="http://schemas.microsoft.com/office/drawing/2014/main" id="{C559F906-C9C0-0C44-A58C-730348683E89}"/>
              </a:ext>
            </a:extLst>
          </p:cNvPr>
          <p:cNvSpPr/>
          <p:nvPr/>
        </p:nvSpPr>
        <p:spPr>
          <a:xfrm>
            <a:off x="4020146" y="2268404"/>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165" name="Content Placeholder 2">
            <a:extLst>
              <a:ext uri="{FF2B5EF4-FFF2-40B4-BE49-F238E27FC236}">
                <a16:creationId xmlns:a16="http://schemas.microsoft.com/office/drawing/2014/main" id="{FDDE5DF9-E52A-EE4F-A1DC-C992D1391778}"/>
              </a:ext>
            </a:extLst>
          </p:cNvPr>
          <p:cNvSpPr txBox="1">
            <a:spLocks/>
          </p:cNvSpPr>
          <p:nvPr/>
        </p:nvSpPr>
        <p:spPr>
          <a:xfrm>
            <a:off x="3602971" y="5768057"/>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latin typeface="Avenir Light" panose="020B0402020203020204" pitchFamily="34" charset="77"/>
              </a:rPr>
              <a:t>ran</a:t>
            </a:r>
          </a:p>
        </p:txBody>
      </p:sp>
      <p:sp>
        <p:nvSpPr>
          <p:cNvPr id="166" name="Rectangle 165">
            <a:extLst>
              <a:ext uri="{FF2B5EF4-FFF2-40B4-BE49-F238E27FC236}">
                <a16:creationId xmlns:a16="http://schemas.microsoft.com/office/drawing/2014/main" id="{9B0B05DC-D174-3C46-A10C-2D7C88C5971F}"/>
              </a:ext>
            </a:extLst>
          </p:cNvPr>
          <p:cNvSpPr/>
          <p:nvPr/>
        </p:nvSpPr>
        <p:spPr>
          <a:xfrm>
            <a:off x="4016896" y="6124763"/>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167" name="Rectangle 166">
            <a:extLst>
              <a:ext uri="{FF2B5EF4-FFF2-40B4-BE49-F238E27FC236}">
                <a16:creationId xmlns:a16="http://schemas.microsoft.com/office/drawing/2014/main" id="{89CEA22E-3806-9947-8275-C5847A9BF73D}"/>
              </a:ext>
            </a:extLst>
          </p:cNvPr>
          <p:cNvSpPr/>
          <p:nvPr/>
        </p:nvSpPr>
        <p:spPr>
          <a:xfrm>
            <a:off x="5608072" y="1301810"/>
            <a:ext cx="5682642" cy="2260427"/>
          </a:xfrm>
          <a:prstGeom prst="rect">
            <a:avLst/>
          </a:prstGeom>
        </p:spPr>
        <p:txBody>
          <a:bodyPr wrap="square">
            <a:spAutoFit/>
          </a:bodyPr>
          <a:lstStyle/>
          <a:p>
            <a:pPr>
              <a:lnSpc>
                <a:spcPct val="150000"/>
              </a:lnSpc>
            </a:pPr>
            <a:r>
              <a:rPr lang="en-US" sz="2400" dirty="0">
                <a:solidFill>
                  <a:schemeClr val="tx1">
                    <a:lumMod val="75000"/>
                    <a:lumOff val="25000"/>
                  </a:schemeClr>
                </a:solidFill>
                <a:latin typeface="Avenir Medium" panose="02000503020000020003" pitchFamily="2" charset="0"/>
              </a:rPr>
              <a:t>Typically, one uses BERT’s awesome embeddings to fine-tune toward a different NLP task (this is called </a:t>
            </a:r>
            <a:r>
              <a:rPr lang="en-US" sz="2400" dirty="0">
                <a:solidFill>
                  <a:schemeClr val="tx1">
                    <a:lumMod val="75000"/>
                    <a:lumOff val="25000"/>
                  </a:schemeClr>
                </a:solidFill>
                <a:highlight>
                  <a:srgbClr val="FFFF00"/>
                </a:highlight>
                <a:latin typeface="Avenir Medium" panose="02000503020000020003" pitchFamily="2" charset="0"/>
              </a:rPr>
              <a:t>Sequential Transfer Learning</a:t>
            </a:r>
            <a:r>
              <a:rPr lang="en-US" sz="2400" dirty="0">
                <a:solidFill>
                  <a:schemeClr val="tx1">
                    <a:lumMod val="75000"/>
                    <a:lumOff val="25000"/>
                  </a:schemeClr>
                </a:solidFill>
                <a:latin typeface="Avenir Medium" panose="02000503020000020003" pitchFamily="2" charset="0"/>
              </a:rPr>
              <a:t>)</a:t>
            </a:r>
          </a:p>
        </p:txBody>
      </p:sp>
      <p:sp>
        <p:nvSpPr>
          <p:cNvPr id="105" name="Rounded Rectangle 104">
            <a:extLst>
              <a:ext uri="{FF2B5EF4-FFF2-40B4-BE49-F238E27FC236}">
                <a16:creationId xmlns:a16="http://schemas.microsoft.com/office/drawing/2014/main" id="{B23A0FD6-D67E-1643-85A9-97A0DFFCFFAA}"/>
              </a:ext>
            </a:extLst>
          </p:cNvPr>
          <p:cNvSpPr/>
          <p:nvPr/>
        </p:nvSpPr>
        <p:spPr>
          <a:xfrm rot="10800000">
            <a:off x="2344348" y="1596721"/>
            <a:ext cx="701316" cy="1753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9FC810ED-3622-1E40-B1ED-D48592D0EA0E}"/>
              </a:ext>
            </a:extLst>
          </p:cNvPr>
          <p:cNvSpPr/>
          <p:nvPr/>
        </p:nvSpPr>
        <p:spPr>
          <a:xfrm rot="10800000">
            <a:off x="2897738" y="1627635"/>
            <a:ext cx="104460" cy="114417"/>
          </a:xfrm>
          <a:prstGeom prst="ellipse">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FC9DF0BE-024F-C949-9A27-4FAFD2E52739}"/>
              </a:ext>
            </a:extLst>
          </p:cNvPr>
          <p:cNvSpPr/>
          <p:nvPr/>
        </p:nvSpPr>
        <p:spPr>
          <a:xfrm rot="10800000">
            <a:off x="2771142" y="1627635"/>
            <a:ext cx="104460" cy="114417"/>
          </a:xfrm>
          <a:prstGeom prst="ellipse">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B3F0B9CF-1D2D-E746-B163-1CE3FC0010D7}"/>
              </a:ext>
            </a:extLst>
          </p:cNvPr>
          <p:cNvSpPr/>
          <p:nvPr/>
        </p:nvSpPr>
        <p:spPr>
          <a:xfrm rot="10800000">
            <a:off x="2644546" y="1627635"/>
            <a:ext cx="104460" cy="114417"/>
          </a:xfrm>
          <a:prstGeom prst="ellipse">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AAFE8B1E-30F2-7743-BE69-4244E908125A}"/>
              </a:ext>
            </a:extLst>
          </p:cNvPr>
          <p:cNvSpPr/>
          <p:nvPr/>
        </p:nvSpPr>
        <p:spPr>
          <a:xfrm rot="10800000">
            <a:off x="2515066" y="1627635"/>
            <a:ext cx="104460" cy="114417"/>
          </a:xfrm>
          <a:prstGeom prst="ellipse">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B33CDBA7-7669-3B41-BD0A-B482A6F9D9F2}"/>
              </a:ext>
            </a:extLst>
          </p:cNvPr>
          <p:cNvSpPr/>
          <p:nvPr/>
        </p:nvSpPr>
        <p:spPr>
          <a:xfrm rot="10800000">
            <a:off x="2382436" y="1626349"/>
            <a:ext cx="104460" cy="114417"/>
          </a:xfrm>
          <a:prstGeom prst="ellipse">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20218CC0-4148-D64A-A426-5F3B8D788E3E}"/>
              </a:ext>
            </a:extLst>
          </p:cNvPr>
          <p:cNvSpPr/>
          <p:nvPr/>
        </p:nvSpPr>
        <p:spPr>
          <a:xfrm>
            <a:off x="2513084" y="1114205"/>
            <a:ext cx="412292" cy="400110"/>
          </a:xfrm>
          <a:prstGeom prst="rect">
            <a:avLst/>
          </a:prstGeom>
        </p:spPr>
        <p:txBody>
          <a:bodyPr wrap="square">
            <a:spAutoFit/>
          </a:bodyPr>
          <a:lstStyle/>
          <a:p>
            <a:r>
              <a:rPr lang="en-US" sz="2000" dirty="0">
                <a:solidFill>
                  <a:srgbClr val="C00000"/>
                </a:solidFill>
                <a:latin typeface="Avenir Medium" panose="02000503020000020003" pitchFamily="2" charset="0"/>
              </a:rPr>
              <a:t>y</a:t>
            </a:r>
            <a:endParaRPr lang="en-US" sz="2000" dirty="0">
              <a:solidFill>
                <a:srgbClr val="C00000"/>
              </a:solidFill>
            </a:endParaRPr>
          </a:p>
        </p:txBody>
      </p:sp>
      <p:sp>
        <p:nvSpPr>
          <p:cNvPr id="140" name="Right Arrow 139">
            <a:extLst>
              <a:ext uri="{FF2B5EF4-FFF2-40B4-BE49-F238E27FC236}">
                <a16:creationId xmlns:a16="http://schemas.microsoft.com/office/drawing/2014/main" id="{A241A9E9-AAD5-5E41-AFE2-AAFF4F366B69}"/>
              </a:ext>
            </a:extLst>
          </p:cNvPr>
          <p:cNvSpPr/>
          <p:nvPr/>
        </p:nvSpPr>
        <p:spPr>
          <a:xfrm rot="19833112">
            <a:off x="1408420" y="1968118"/>
            <a:ext cx="826574" cy="223324"/>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ight Arrow 140">
            <a:extLst>
              <a:ext uri="{FF2B5EF4-FFF2-40B4-BE49-F238E27FC236}">
                <a16:creationId xmlns:a16="http://schemas.microsoft.com/office/drawing/2014/main" id="{4AEB0A38-EDBD-A541-8963-4EC32F33CB0F}"/>
              </a:ext>
            </a:extLst>
          </p:cNvPr>
          <p:cNvSpPr/>
          <p:nvPr/>
        </p:nvSpPr>
        <p:spPr>
          <a:xfrm rot="12412972">
            <a:off x="3072692" y="1903745"/>
            <a:ext cx="977910" cy="23115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ight Arrow 141">
            <a:extLst>
              <a:ext uri="{FF2B5EF4-FFF2-40B4-BE49-F238E27FC236}">
                <a16:creationId xmlns:a16="http://schemas.microsoft.com/office/drawing/2014/main" id="{F3872478-8DC6-A04A-A5AF-8957604A5584}"/>
              </a:ext>
            </a:extLst>
          </p:cNvPr>
          <p:cNvSpPr/>
          <p:nvPr/>
        </p:nvSpPr>
        <p:spPr>
          <a:xfrm rot="17948926">
            <a:off x="2157107" y="1959346"/>
            <a:ext cx="512352" cy="18274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ight Arrow 142">
            <a:extLst>
              <a:ext uri="{FF2B5EF4-FFF2-40B4-BE49-F238E27FC236}">
                <a16:creationId xmlns:a16="http://schemas.microsoft.com/office/drawing/2014/main" id="{18E0D3F0-0D11-1F41-AA1A-75E879283105}"/>
              </a:ext>
            </a:extLst>
          </p:cNvPr>
          <p:cNvSpPr/>
          <p:nvPr/>
        </p:nvSpPr>
        <p:spPr>
          <a:xfrm rot="14400006">
            <a:off x="2828152" y="1984343"/>
            <a:ext cx="512352" cy="18274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AF0F78D4-8542-6F4C-BA41-707CA2404914}"/>
              </a:ext>
            </a:extLst>
          </p:cNvPr>
          <p:cNvSpPr/>
          <p:nvPr/>
        </p:nvSpPr>
        <p:spPr>
          <a:xfrm>
            <a:off x="167889" y="111886"/>
            <a:ext cx="11856222" cy="6657214"/>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Freeform 82">
            <a:extLst>
              <a:ext uri="{FF2B5EF4-FFF2-40B4-BE49-F238E27FC236}">
                <a16:creationId xmlns:a16="http://schemas.microsoft.com/office/drawing/2014/main" id="{874904F6-FA6B-EA4A-9A47-AA4F61975537}"/>
              </a:ext>
            </a:extLst>
          </p:cNvPr>
          <p:cNvSpPr/>
          <p:nvPr/>
        </p:nvSpPr>
        <p:spPr>
          <a:xfrm>
            <a:off x="1330037" y="276262"/>
            <a:ext cx="9139374" cy="5128921"/>
          </a:xfrm>
          <a:custGeom>
            <a:avLst/>
            <a:gdLst>
              <a:gd name="connsiteX0" fmla="*/ 1963882 w 8510155"/>
              <a:gd name="connsiteY0" fmla="*/ 530958 h 4500285"/>
              <a:gd name="connsiteX1" fmla="*/ 2015836 w 8510155"/>
              <a:gd name="connsiteY1" fmla="*/ 499785 h 4500285"/>
              <a:gd name="connsiteX2" fmla="*/ 2078182 w 8510155"/>
              <a:gd name="connsiteY2" fmla="*/ 458221 h 4500285"/>
              <a:gd name="connsiteX3" fmla="*/ 2109355 w 8510155"/>
              <a:gd name="connsiteY3" fmla="*/ 437440 h 4500285"/>
              <a:gd name="connsiteX4" fmla="*/ 2161309 w 8510155"/>
              <a:gd name="connsiteY4" fmla="*/ 406267 h 4500285"/>
              <a:gd name="connsiteX5" fmla="*/ 2223655 w 8510155"/>
              <a:gd name="connsiteY5" fmla="*/ 364703 h 4500285"/>
              <a:gd name="connsiteX6" fmla="*/ 2317173 w 8510155"/>
              <a:gd name="connsiteY6" fmla="*/ 312749 h 4500285"/>
              <a:gd name="connsiteX7" fmla="*/ 2358736 w 8510155"/>
              <a:gd name="connsiteY7" fmla="*/ 291967 h 4500285"/>
              <a:gd name="connsiteX8" fmla="*/ 2389909 w 8510155"/>
              <a:gd name="connsiteY8" fmla="*/ 271185 h 4500285"/>
              <a:gd name="connsiteX9" fmla="*/ 2462646 w 8510155"/>
              <a:gd name="connsiteY9" fmla="*/ 240012 h 4500285"/>
              <a:gd name="connsiteX10" fmla="*/ 2504209 w 8510155"/>
              <a:gd name="connsiteY10" fmla="*/ 208840 h 4500285"/>
              <a:gd name="connsiteX11" fmla="*/ 2535382 w 8510155"/>
              <a:gd name="connsiteY11" fmla="*/ 198449 h 4500285"/>
              <a:gd name="connsiteX12" fmla="*/ 2597727 w 8510155"/>
              <a:gd name="connsiteY12" fmla="*/ 156885 h 4500285"/>
              <a:gd name="connsiteX13" fmla="*/ 2701636 w 8510155"/>
              <a:gd name="connsiteY13" fmla="*/ 115321 h 4500285"/>
              <a:gd name="connsiteX14" fmla="*/ 2743200 w 8510155"/>
              <a:gd name="connsiteY14" fmla="*/ 94540 h 4500285"/>
              <a:gd name="connsiteX15" fmla="*/ 2795155 w 8510155"/>
              <a:gd name="connsiteY15" fmla="*/ 73758 h 4500285"/>
              <a:gd name="connsiteX16" fmla="*/ 2836718 w 8510155"/>
              <a:gd name="connsiteY16" fmla="*/ 52976 h 4500285"/>
              <a:gd name="connsiteX17" fmla="*/ 2899064 w 8510155"/>
              <a:gd name="connsiteY17" fmla="*/ 32194 h 4500285"/>
              <a:gd name="connsiteX18" fmla="*/ 2930236 w 8510155"/>
              <a:gd name="connsiteY18" fmla="*/ 21803 h 4500285"/>
              <a:gd name="connsiteX19" fmla="*/ 2961409 w 8510155"/>
              <a:gd name="connsiteY19" fmla="*/ 1021 h 4500285"/>
              <a:gd name="connsiteX20" fmla="*/ 2992582 w 8510155"/>
              <a:gd name="connsiteY20" fmla="*/ 11412 h 4500285"/>
              <a:gd name="connsiteX21" fmla="*/ 3013364 w 8510155"/>
              <a:gd name="connsiteY21" fmla="*/ 52976 h 4500285"/>
              <a:gd name="connsiteX22" fmla="*/ 3034146 w 8510155"/>
              <a:gd name="connsiteY22" fmla="*/ 84149 h 4500285"/>
              <a:gd name="connsiteX23" fmla="*/ 3065318 w 8510155"/>
              <a:gd name="connsiteY23" fmla="*/ 115321 h 4500285"/>
              <a:gd name="connsiteX24" fmla="*/ 3086100 w 8510155"/>
              <a:gd name="connsiteY24" fmla="*/ 146494 h 4500285"/>
              <a:gd name="connsiteX25" fmla="*/ 3148446 w 8510155"/>
              <a:gd name="connsiteY25" fmla="*/ 229621 h 4500285"/>
              <a:gd name="connsiteX26" fmla="*/ 3190009 w 8510155"/>
              <a:gd name="connsiteY26" fmla="*/ 281576 h 4500285"/>
              <a:gd name="connsiteX27" fmla="*/ 3221182 w 8510155"/>
              <a:gd name="connsiteY27" fmla="*/ 302358 h 4500285"/>
              <a:gd name="connsiteX28" fmla="*/ 3252355 w 8510155"/>
              <a:gd name="connsiteY28" fmla="*/ 343921 h 4500285"/>
              <a:gd name="connsiteX29" fmla="*/ 3283527 w 8510155"/>
              <a:gd name="connsiteY29" fmla="*/ 364703 h 4500285"/>
              <a:gd name="connsiteX30" fmla="*/ 3314700 w 8510155"/>
              <a:gd name="connsiteY30" fmla="*/ 395876 h 4500285"/>
              <a:gd name="connsiteX31" fmla="*/ 3377046 w 8510155"/>
              <a:gd name="connsiteY31" fmla="*/ 437440 h 4500285"/>
              <a:gd name="connsiteX32" fmla="*/ 3408218 w 8510155"/>
              <a:gd name="connsiteY32" fmla="*/ 458221 h 4500285"/>
              <a:gd name="connsiteX33" fmla="*/ 3439391 w 8510155"/>
              <a:gd name="connsiteY33" fmla="*/ 479003 h 4500285"/>
              <a:gd name="connsiteX34" fmla="*/ 3470564 w 8510155"/>
              <a:gd name="connsiteY34" fmla="*/ 489394 h 4500285"/>
              <a:gd name="connsiteX35" fmla="*/ 3730336 w 8510155"/>
              <a:gd name="connsiteY35" fmla="*/ 468612 h 4500285"/>
              <a:gd name="connsiteX36" fmla="*/ 3823855 w 8510155"/>
              <a:gd name="connsiteY36" fmla="*/ 427049 h 4500285"/>
              <a:gd name="connsiteX37" fmla="*/ 3886200 w 8510155"/>
              <a:gd name="connsiteY37" fmla="*/ 406267 h 4500285"/>
              <a:gd name="connsiteX38" fmla="*/ 4062846 w 8510155"/>
              <a:gd name="connsiteY38" fmla="*/ 333530 h 4500285"/>
              <a:gd name="connsiteX39" fmla="*/ 4208318 w 8510155"/>
              <a:gd name="connsiteY39" fmla="*/ 260794 h 4500285"/>
              <a:gd name="connsiteX40" fmla="*/ 4312227 w 8510155"/>
              <a:gd name="connsiteY40" fmla="*/ 208840 h 4500285"/>
              <a:gd name="connsiteX41" fmla="*/ 4416136 w 8510155"/>
              <a:gd name="connsiteY41" fmla="*/ 167276 h 4500285"/>
              <a:gd name="connsiteX42" fmla="*/ 4457700 w 8510155"/>
              <a:gd name="connsiteY42" fmla="*/ 156885 h 4500285"/>
              <a:gd name="connsiteX43" fmla="*/ 4509655 w 8510155"/>
              <a:gd name="connsiteY43" fmla="*/ 136103 h 4500285"/>
              <a:gd name="connsiteX44" fmla="*/ 4551218 w 8510155"/>
              <a:gd name="connsiteY44" fmla="*/ 115321 h 4500285"/>
              <a:gd name="connsiteX45" fmla="*/ 4613564 w 8510155"/>
              <a:gd name="connsiteY45" fmla="*/ 104930 h 4500285"/>
              <a:gd name="connsiteX46" fmla="*/ 4738255 w 8510155"/>
              <a:gd name="connsiteY46" fmla="*/ 63367 h 4500285"/>
              <a:gd name="connsiteX47" fmla="*/ 4800600 w 8510155"/>
              <a:gd name="connsiteY47" fmla="*/ 42585 h 4500285"/>
              <a:gd name="connsiteX48" fmla="*/ 4883727 w 8510155"/>
              <a:gd name="connsiteY48" fmla="*/ 21803 h 4500285"/>
              <a:gd name="connsiteX49" fmla="*/ 4946073 w 8510155"/>
              <a:gd name="connsiteY49" fmla="*/ 11412 h 4500285"/>
              <a:gd name="connsiteX50" fmla="*/ 4987636 w 8510155"/>
              <a:gd name="connsiteY50" fmla="*/ 84149 h 4500285"/>
              <a:gd name="connsiteX51" fmla="*/ 5008418 w 8510155"/>
              <a:gd name="connsiteY51" fmla="*/ 115321 h 4500285"/>
              <a:gd name="connsiteX52" fmla="*/ 5029200 w 8510155"/>
              <a:gd name="connsiteY52" fmla="*/ 156885 h 4500285"/>
              <a:gd name="connsiteX53" fmla="*/ 5060373 w 8510155"/>
              <a:gd name="connsiteY53" fmla="*/ 198449 h 4500285"/>
              <a:gd name="connsiteX54" fmla="*/ 5081155 w 8510155"/>
              <a:gd name="connsiteY54" fmla="*/ 229621 h 4500285"/>
              <a:gd name="connsiteX55" fmla="*/ 5112327 w 8510155"/>
              <a:gd name="connsiteY55" fmla="*/ 271185 h 4500285"/>
              <a:gd name="connsiteX56" fmla="*/ 5133109 w 8510155"/>
              <a:gd name="connsiteY56" fmla="*/ 302358 h 4500285"/>
              <a:gd name="connsiteX57" fmla="*/ 5257800 w 8510155"/>
              <a:gd name="connsiteY57" fmla="*/ 416658 h 4500285"/>
              <a:gd name="connsiteX58" fmla="*/ 5288973 w 8510155"/>
              <a:gd name="connsiteY58" fmla="*/ 447830 h 4500285"/>
              <a:gd name="connsiteX59" fmla="*/ 5351318 w 8510155"/>
              <a:gd name="connsiteY59" fmla="*/ 489394 h 4500285"/>
              <a:gd name="connsiteX60" fmla="*/ 5382491 w 8510155"/>
              <a:gd name="connsiteY60" fmla="*/ 510176 h 4500285"/>
              <a:gd name="connsiteX61" fmla="*/ 5444836 w 8510155"/>
              <a:gd name="connsiteY61" fmla="*/ 499785 h 4500285"/>
              <a:gd name="connsiteX62" fmla="*/ 5590309 w 8510155"/>
              <a:gd name="connsiteY62" fmla="*/ 458221 h 4500285"/>
              <a:gd name="connsiteX63" fmla="*/ 5621482 w 8510155"/>
              <a:gd name="connsiteY63" fmla="*/ 447830 h 4500285"/>
              <a:gd name="connsiteX64" fmla="*/ 5673436 w 8510155"/>
              <a:gd name="connsiteY64" fmla="*/ 416658 h 4500285"/>
              <a:gd name="connsiteX65" fmla="*/ 5704609 w 8510155"/>
              <a:gd name="connsiteY65" fmla="*/ 406267 h 4500285"/>
              <a:gd name="connsiteX66" fmla="*/ 5787736 w 8510155"/>
              <a:gd name="connsiteY66" fmla="*/ 364703 h 4500285"/>
              <a:gd name="connsiteX67" fmla="*/ 5818909 w 8510155"/>
              <a:gd name="connsiteY67" fmla="*/ 354312 h 4500285"/>
              <a:gd name="connsiteX68" fmla="*/ 5881255 w 8510155"/>
              <a:gd name="connsiteY68" fmla="*/ 312749 h 4500285"/>
              <a:gd name="connsiteX69" fmla="*/ 5943600 w 8510155"/>
              <a:gd name="connsiteY69" fmla="*/ 281576 h 4500285"/>
              <a:gd name="connsiteX70" fmla="*/ 5995555 w 8510155"/>
              <a:gd name="connsiteY70" fmla="*/ 260794 h 4500285"/>
              <a:gd name="connsiteX71" fmla="*/ 6099464 w 8510155"/>
              <a:gd name="connsiteY71" fmla="*/ 198449 h 4500285"/>
              <a:gd name="connsiteX72" fmla="*/ 6130636 w 8510155"/>
              <a:gd name="connsiteY72" fmla="*/ 188058 h 4500285"/>
              <a:gd name="connsiteX73" fmla="*/ 6172200 w 8510155"/>
              <a:gd name="connsiteY73" fmla="*/ 167276 h 4500285"/>
              <a:gd name="connsiteX74" fmla="*/ 6203373 w 8510155"/>
              <a:gd name="connsiteY74" fmla="*/ 156885 h 4500285"/>
              <a:gd name="connsiteX75" fmla="*/ 6234546 w 8510155"/>
              <a:gd name="connsiteY75" fmla="*/ 136103 h 4500285"/>
              <a:gd name="connsiteX76" fmla="*/ 6296891 w 8510155"/>
              <a:gd name="connsiteY76" fmla="*/ 115321 h 4500285"/>
              <a:gd name="connsiteX77" fmla="*/ 6328064 w 8510155"/>
              <a:gd name="connsiteY77" fmla="*/ 94540 h 4500285"/>
              <a:gd name="connsiteX78" fmla="*/ 6390409 w 8510155"/>
              <a:gd name="connsiteY78" fmla="*/ 73758 h 4500285"/>
              <a:gd name="connsiteX79" fmla="*/ 6452755 w 8510155"/>
              <a:gd name="connsiteY79" fmla="*/ 32194 h 4500285"/>
              <a:gd name="connsiteX80" fmla="*/ 6494318 w 8510155"/>
              <a:gd name="connsiteY80" fmla="*/ 84149 h 4500285"/>
              <a:gd name="connsiteX81" fmla="*/ 6525491 w 8510155"/>
              <a:gd name="connsiteY81" fmla="*/ 136103 h 4500285"/>
              <a:gd name="connsiteX82" fmla="*/ 6587836 w 8510155"/>
              <a:gd name="connsiteY82" fmla="*/ 198449 h 4500285"/>
              <a:gd name="connsiteX83" fmla="*/ 6619009 w 8510155"/>
              <a:gd name="connsiteY83" fmla="*/ 240012 h 4500285"/>
              <a:gd name="connsiteX84" fmla="*/ 6681355 w 8510155"/>
              <a:gd name="connsiteY84" fmla="*/ 302358 h 4500285"/>
              <a:gd name="connsiteX85" fmla="*/ 6712527 w 8510155"/>
              <a:gd name="connsiteY85" fmla="*/ 333530 h 4500285"/>
              <a:gd name="connsiteX86" fmla="*/ 6816436 w 8510155"/>
              <a:gd name="connsiteY86" fmla="*/ 416658 h 4500285"/>
              <a:gd name="connsiteX87" fmla="*/ 6847609 w 8510155"/>
              <a:gd name="connsiteY87" fmla="*/ 437440 h 4500285"/>
              <a:gd name="connsiteX88" fmla="*/ 6930736 w 8510155"/>
              <a:gd name="connsiteY88" fmla="*/ 499785 h 4500285"/>
              <a:gd name="connsiteX89" fmla="*/ 6961909 w 8510155"/>
              <a:gd name="connsiteY89" fmla="*/ 510176 h 4500285"/>
              <a:gd name="connsiteX90" fmla="*/ 6993082 w 8510155"/>
              <a:gd name="connsiteY90" fmla="*/ 530958 h 4500285"/>
              <a:gd name="connsiteX91" fmla="*/ 7024255 w 8510155"/>
              <a:gd name="connsiteY91" fmla="*/ 541349 h 4500285"/>
              <a:gd name="connsiteX92" fmla="*/ 7117773 w 8510155"/>
              <a:gd name="connsiteY92" fmla="*/ 582912 h 4500285"/>
              <a:gd name="connsiteX93" fmla="*/ 7148946 w 8510155"/>
              <a:gd name="connsiteY93" fmla="*/ 593303 h 4500285"/>
              <a:gd name="connsiteX94" fmla="*/ 7367155 w 8510155"/>
              <a:gd name="connsiteY94" fmla="*/ 614085 h 4500285"/>
              <a:gd name="connsiteX95" fmla="*/ 7439891 w 8510155"/>
              <a:gd name="connsiteY95" fmla="*/ 624476 h 4500285"/>
              <a:gd name="connsiteX96" fmla="*/ 7886700 w 8510155"/>
              <a:gd name="connsiteY96" fmla="*/ 645258 h 4500285"/>
              <a:gd name="connsiteX97" fmla="*/ 8084127 w 8510155"/>
              <a:gd name="connsiteY97" fmla="*/ 634867 h 4500285"/>
              <a:gd name="connsiteX98" fmla="*/ 8073736 w 8510155"/>
              <a:gd name="connsiteY98" fmla="*/ 811512 h 4500285"/>
              <a:gd name="connsiteX99" fmla="*/ 8063346 w 8510155"/>
              <a:gd name="connsiteY99" fmla="*/ 863467 h 4500285"/>
              <a:gd name="connsiteX100" fmla="*/ 8052955 w 8510155"/>
              <a:gd name="connsiteY100" fmla="*/ 936203 h 4500285"/>
              <a:gd name="connsiteX101" fmla="*/ 8042564 w 8510155"/>
              <a:gd name="connsiteY101" fmla="*/ 967376 h 4500285"/>
              <a:gd name="connsiteX102" fmla="*/ 8021782 w 8510155"/>
              <a:gd name="connsiteY102" fmla="*/ 1071285 h 4500285"/>
              <a:gd name="connsiteX103" fmla="*/ 8011391 w 8510155"/>
              <a:gd name="connsiteY103" fmla="*/ 1112849 h 4500285"/>
              <a:gd name="connsiteX104" fmla="*/ 8011391 w 8510155"/>
              <a:gd name="connsiteY104" fmla="*/ 1351840 h 4500285"/>
              <a:gd name="connsiteX105" fmla="*/ 8042564 w 8510155"/>
              <a:gd name="connsiteY105" fmla="*/ 1414185 h 4500285"/>
              <a:gd name="connsiteX106" fmla="*/ 8073736 w 8510155"/>
              <a:gd name="connsiteY106" fmla="*/ 1476530 h 4500285"/>
              <a:gd name="connsiteX107" fmla="*/ 8104909 w 8510155"/>
              <a:gd name="connsiteY107" fmla="*/ 1497312 h 4500285"/>
              <a:gd name="connsiteX108" fmla="*/ 8198427 w 8510155"/>
              <a:gd name="connsiteY108" fmla="*/ 1611612 h 4500285"/>
              <a:gd name="connsiteX109" fmla="*/ 8291946 w 8510155"/>
              <a:gd name="connsiteY109" fmla="*/ 1705130 h 4500285"/>
              <a:gd name="connsiteX110" fmla="*/ 8333509 w 8510155"/>
              <a:gd name="connsiteY110" fmla="*/ 1746694 h 4500285"/>
              <a:gd name="connsiteX111" fmla="*/ 8395855 w 8510155"/>
              <a:gd name="connsiteY111" fmla="*/ 1798649 h 4500285"/>
              <a:gd name="connsiteX112" fmla="*/ 8427027 w 8510155"/>
              <a:gd name="connsiteY112" fmla="*/ 1819430 h 4500285"/>
              <a:gd name="connsiteX113" fmla="*/ 8510155 w 8510155"/>
              <a:gd name="connsiteY113" fmla="*/ 1912949 h 4500285"/>
              <a:gd name="connsiteX114" fmla="*/ 8427027 w 8510155"/>
              <a:gd name="connsiteY114" fmla="*/ 2016858 h 4500285"/>
              <a:gd name="connsiteX115" fmla="*/ 8354291 w 8510155"/>
              <a:gd name="connsiteY115" fmla="*/ 2099985 h 4500285"/>
              <a:gd name="connsiteX116" fmla="*/ 8323118 w 8510155"/>
              <a:gd name="connsiteY116" fmla="*/ 2120767 h 4500285"/>
              <a:gd name="connsiteX117" fmla="*/ 8291946 w 8510155"/>
              <a:gd name="connsiteY117" fmla="*/ 2162330 h 4500285"/>
              <a:gd name="connsiteX118" fmla="*/ 8229600 w 8510155"/>
              <a:gd name="connsiteY118" fmla="*/ 2224676 h 4500285"/>
              <a:gd name="connsiteX119" fmla="*/ 8177646 w 8510155"/>
              <a:gd name="connsiteY119" fmla="*/ 2297412 h 4500285"/>
              <a:gd name="connsiteX120" fmla="*/ 8136082 w 8510155"/>
              <a:gd name="connsiteY120" fmla="*/ 2359758 h 4500285"/>
              <a:gd name="connsiteX121" fmla="*/ 8115300 w 8510155"/>
              <a:gd name="connsiteY121" fmla="*/ 2390930 h 4500285"/>
              <a:gd name="connsiteX122" fmla="*/ 8084127 w 8510155"/>
              <a:gd name="connsiteY122" fmla="*/ 2422103 h 4500285"/>
              <a:gd name="connsiteX123" fmla="*/ 8167255 w 8510155"/>
              <a:gd name="connsiteY123" fmla="*/ 2526012 h 4500285"/>
              <a:gd name="connsiteX124" fmla="*/ 8198427 w 8510155"/>
              <a:gd name="connsiteY124" fmla="*/ 2557185 h 4500285"/>
              <a:gd name="connsiteX125" fmla="*/ 8271164 w 8510155"/>
              <a:gd name="connsiteY125" fmla="*/ 2609140 h 4500285"/>
              <a:gd name="connsiteX126" fmla="*/ 8312727 w 8510155"/>
              <a:gd name="connsiteY126" fmla="*/ 2629921 h 4500285"/>
              <a:gd name="connsiteX127" fmla="*/ 8343900 w 8510155"/>
              <a:gd name="connsiteY127" fmla="*/ 2661094 h 4500285"/>
              <a:gd name="connsiteX128" fmla="*/ 8375073 w 8510155"/>
              <a:gd name="connsiteY128" fmla="*/ 2681876 h 4500285"/>
              <a:gd name="connsiteX129" fmla="*/ 8427027 w 8510155"/>
              <a:gd name="connsiteY129" fmla="*/ 2733830 h 4500285"/>
              <a:gd name="connsiteX130" fmla="*/ 8416636 w 8510155"/>
              <a:gd name="connsiteY130" fmla="*/ 2765003 h 4500285"/>
              <a:gd name="connsiteX131" fmla="*/ 8375073 w 8510155"/>
              <a:gd name="connsiteY131" fmla="*/ 2775394 h 4500285"/>
              <a:gd name="connsiteX132" fmla="*/ 8271164 w 8510155"/>
              <a:gd name="connsiteY132" fmla="*/ 2785785 h 4500285"/>
              <a:gd name="connsiteX133" fmla="*/ 8229600 w 8510155"/>
              <a:gd name="connsiteY133" fmla="*/ 2796176 h 4500285"/>
              <a:gd name="connsiteX134" fmla="*/ 8167255 w 8510155"/>
              <a:gd name="connsiteY134" fmla="*/ 2806567 h 4500285"/>
              <a:gd name="connsiteX135" fmla="*/ 8073736 w 8510155"/>
              <a:gd name="connsiteY135" fmla="*/ 2837740 h 4500285"/>
              <a:gd name="connsiteX136" fmla="*/ 8042564 w 8510155"/>
              <a:gd name="connsiteY136" fmla="*/ 2848130 h 4500285"/>
              <a:gd name="connsiteX137" fmla="*/ 7990609 w 8510155"/>
              <a:gd name="connsiteY137" fmla="*/ 2858521 h 4500285"/>
              <a:gd name="connsiteX138" fmla="*/ 7938655 w 8510155"/>
              <a:gd name="connsiteY138" fmla="*/ 2879303 h 4500285"/>
              <a:gd name="connsiteX139" fmla="*/ 7907482 w 8510155"/>
              <a:gd name="connsiteY139" fmla="*/ 2889694 h 4500285"/>
              <a:gd name="connsiteX140" fmla="*/ 7845136 w 8510155"/>
              <a:gd name="connsiteY140" fmla="*/ 2920867 h 4500285"/>
              <a:gd name="connsiteX141" fmla="*/ 7751618 w 8510155"/>
              <a:gd name="connsiteY141" fmla="*/ 2972821 h 4500285"/>
              <a:gd name="connsiteX142" fmla="*/ 7772400 w 8510155"/>
              <a:gd name="connsiteY142" fmla="*/ 3222203 h 4500285"/>
              <a:gd name="connsiteX143" fmla="*/ 7793182 w 8510155"/>
              <a:gd name="connsiteY143" fmla="*/ 3388458 h 4500285"/>
              <a:gd name="connsiteX144" fmla="*/ 7813964 w 8510155"/>
              <a:gd name="connsiteY144" fmla="*/ 3471585 h 4500285"/>
              <a:gd name="connsiteX145" fmla="*/ 7824355 w 8510155"/>
              <a:gd name="connsiteY145" fmla="*/ 3513149 h 4500285"/>
              <a:gd name="connsiteX146" fmla="*/ 7834746 w 8510155"/>
              <a:gd name="connsiteY146" fmla="*/ 3544321 h 4500285"/>
              <a:gd name="connsiteX147" fmla="*/ 7855527 w 8510155"/>
              <a:gd name="connsiteY147" fmla="*/ 3627449 h 4500285"/>
              <a:gd name="connsiteX148" fmla="*/ 7865918 w 8510155"/>
              <a:gd name="connsiteY148" fmla="*/ 3658621 h 4500285"/>
              <a:gd name="connsiteX149" fmla="*/ 7886700 w 8510155"/>
              <a:gd name="connsiteY149" fmla="*/ 3741749 h 4500285"/>
              <a:gd name="connsiteX150" fmla="*/ 7917873 w 8510155"/>
              <a:gd name="connsiteY150" fmla="*/ 3845658 h 4500285"/>
              <a:gd name="connsiteX151" fmla="*/ 7886700 w 8510155"/>
              <a:gd name="connsiteY151" fmla="*/ 3856049 h 4500285"/>
              <a:gd name="connsiteX152" fmla="*/ 7845136 w 8510155"/>
              <a:gd name="connsiteY152" fmla="*/ 3845658 h 4500285"/>
              <a:gd name="connsiteX153" fmla="*/ 7762009 w 8510155"/>
              <a:gd name="connsiteY153" fmla="*/ 3814485 h 4500285"/>
              <a:gd name="connsiteX154" fmla="*/ 7637318 w 8510155"/>
              <a:gd name="connsiteY154" fmla="*/ 3762530 h 4500285"/>
              <a:gd name="connsiteX155" fmla="*/ 7606146 w 8510155"/>
              <a:gd name="connsiteY155" fmla="*/ 3741749 h 4500285"/>
              <a:gd name="connsiteX156" fmla="*/ 7325591 w 8510155"/>
              <a:gd name="connsiteY156" fmla="*/ 3648230 h 4500285"/>
              <a:gd name="connsiteX157" fmla="*/ 7221682 w 8510155"/>
              <a:gd name="connsiteY157" fmla="*/ 3606667 h 4500285"/>
              <a:gd name="connsiteX158" fmla="*/ 7013864 w 8510155"/>
              <a:gd name="connsiteY158" fmla="*/ 3575494 h 4500285"/>
              <a:gd name="connsiteX159" fmla="*/ 6930736 w 8510155"/>
              <a:gd name="connsiteY159" fmla="*/ 3585885 h 4500285"/>
              <a:gd name="connsiteX160" fmla="*/ 6941127 w 8510155"/>
              <a:gd name="connsiteY160" fmla="*/ 3814485 h 4500285"/>
              <a:gd name="connsiteX161" fmla="*/ 6951518 w 8510155"/>
              <a:gd name="connsiteY161" fmla="*/ 3908003 h 4500285"/>
              <a:gd name="connsiteX162" fmla="*/ 6961909 w 8510155"/>
              <a:gd name="connsiteY162" fmla="*/ 4011912 h 4500285"/>
              <a:gd name="connsiteX163" fmla="*/ 6951518 w 8510155"/>
              <a:gd name="connsiteY163" fmla="*/ 4334030 h 4500285"/>
              <a:gd name="connsiteX164" fmla="*/ 6899564 w 8510155"/>
              <a:gd name="connsiteY164" fmla="*/ 4323640 h 4500285"/>
              <a:gd name="connsiteX165" fmla="*/ 6806046 w 8510155"/>
              <a:gd name="connsiteY165" fmla="*/ 4282076 h 4500285"/>
              <a:gd name="connsiteX166" fmla="*/ 6764482 w 8510155"/>
              <a:gd name="connsiteY166" fmla="*/ 4271685 h 4500285"/>
              <a:gd name="connsiteX167" fmla="*/ 6639791 w 8510155"/>
              <a:gd name="connsiteY167" fmla="*/ 4219730 h 4500285"/>
              <a:gd name="connsiteX168" fmla="*/ 6577446 w 8510155"/>
              <a:gd name="connsiteY168" fmla="*/ 4188558 h 4500285"/>
              <a:gd name="connsiteX169" fmla="*/ 6400800 w 8510155"/>
              <a:gd name="connsiteY169" fmla="*/ 4126212 h 4500285"/>
              <a:gd name="connsiteX170" fmla="*/ 6161809 w 8510155"/>
              <a:gd name="connsiteY170" fmla="*/ 4053476 h 4500285"/>
              <a:gd name="connsiteX171" fmla="*/ 6016336 w 8510155"/>
              <a:gd name="connsiteY171" fmla="*/ 4001521 h 4500285"/>
              <a:gd name="connsiteX172" fmla="*/ 5818909 w 8510155"/>
              <a:gd name="connsiteY172" fmla="*/ 3939176 h 4500285"/>
              <a:gd name="connsiteX173" fmla="*/ 5746173 w 8510155"/>
              <a:gd name="connsiteY173" fmla="*/ 3897612 h 4500285"/>
              <a:gd name="connsiteX174" fmla="*/ 5704609 w 8510155"/>
              <a:gd name="connsiteY174" fmla="*/ 3876830 h 4500285"/>
              <a:gd name="connsiteX175" fmla="*/ 5663046 w 8510155"/>
              <a:gd name="connsiteY175" fmla="*/ 3887221 h 4500285"/>
              <a:gd name="connsiteX176" fmla="*/ 5642264 w 8510155"/>
              <a:gd name="connsiteY176" fmla="*/ 3918394 h 4500285"/>
              <a:gd name="connsiteX177" fmla="*/ 5590309 w 8510155"/>
              <a:gd name="connsiteY177" fmla="*/ 3980740 h 4500285"/>
              <a:gd name="connsiteX178" fmla="*/ 5444836 w 8510155"/>
              <a:gd name="connsiteY178" fmla="*/ 4105430 h 4500285"/>
              <a:gd name="connsiteX179" fmla="*/ 5174673 w 8510155"/>
              <a:gd name="connsiteY179" fmla="*/ 4219730 h 4500285"/>
              <a:gd name="connsiteX180" fmla="*/ 5008418 w 8510155"/>
              <a:gd name="connsiteY180" fmla="*/ 4292467 h 4500285"/>
              <a:gd name="connsiteX181" fmla="*/ 4946073 w 8510155"/>
              <a:gd name="connsiteY181" fmla="*/ 4334030 h 4500285"/>
              <a:gd name="connsiteX182" fmla="*/ 4831773 w 8510155"/>
              <a:gd name="connsiteY182" fmla="*/ 4365203 h 4500285"/>
              <a:gd name="connsiteX183" fmla="*/ 4738255 w 8510155"/>
              <a:gd name="connsiteY183" fmla="*/ 4417158 h 4500285"/>
              <a:gd name="connsiteX184" fmla="*/ 4644736 w 8510155"/>
              <a:gd name="connsiteY184" fmla="*/ 4500285 h 4500285"/>
              <a:gd name="connsiteX185" fmla="*/ 4572000 w 8510155"/>
              <a:gd name="connsiteY185" fmla="*/ 4334030 h 4500285"/>
              <a:gd name="connsiteX186" fmla="*/ 4509655 w 8510155"/>
              <a:gd name="connsiteY186" fmla="*/ 4209340 h 4500285"/>
              <a:gd name="connsiteX187" fmla="*/ 4499264 w 8510155"/>
              <a:gd name="connsiteY187" fmla="*/ 4178167 h 4500285"/>
              <a:gd name="connsiteX188" fmla="*/ 4447309 w 8510155"/>
              <a:gd name="connsiteY188" fmla="*/ 4115821 h 4500285"/>
              <a:gd name="connsiteX189" fmla="*/ 4416136 w 8510155"/>
              <a:gd name="connsiteY189" fmla="*/ 4095040 h 4500285"/>
              <a:gd name="connsiteX190" fmla="*/ 3927764 w 8510155"/>
              <a:gd name="connsiteY190" fmla="*/ 4084649 h 4500285"/>
              <a:gd name="connsiteX191" fmla="*/ 3522518 w 8510155"/>
              <a:gd name="connsiteY191" fmla="*/ 4095040 h 4500285"/>
              <a:gd name="connsiteX192" fmla="*/ 3449782 w 8510155"/>
              <a:gd name="connsiteY192" fmla="*/ 4105430 h 4500285"/>
              <a:gd name="connsiteX193" fmla="*/ 3397827 w 8510155"/>
              <a:gd name="connsiteY193" fmla="*/ 4126212 h 4500285"/>
              <a:gd name="connsiteX194" fmla="*/ 3325091 w 8510155"/>
              <a:gd name="connsiteY194" fmla="*/ 4167776 h 4500285"/>
              <a:gd name="connsiteX195" fmla="*/ 3293918 w 8510155"/>
              <a:gd name="connsiteY195" fmla="*/ 4198949 h 4500285"/>
              <a:gd name="connsiteX196" fmla="*/ 3231573 w 8510155"/>
              <a:gd name="connsiteY196" fmla="*/ 4250903 h 4500285"/>
              <a:gd name="connsiteX197" fmla="*/ 3096491 w 8510155"/>
              <a:gd name="connsiteY197" fmla="*/ 4230121 h 4500285"/>
              <a:gd name="connsiteX198" fmla="*/ 2971800 w 8510155"/>
              <a:gd name="connsiteY198" fmla="*/ 4188558 h 4500285"/>
              <a:gd name="connsiteX199" fmla="*/ 2753591 w 8510155"/>
              <a:gd name="connsiteY199" fmla="*/ 4105430 h 4500285"/>
              <a:gd name="connsiteX200" fmla="*/ 2597727 w 8510155"/>
              <a:gd name="connsiteY200" fmla="*/ 4043085 h 4500285"/>
              <a:gd name="connsiteX201" fmla="*/ 2556164 w 8510155"/>
              <a:gd name="connsiteY201" fmla="*/ 4032694 h 4500285"/>
              <a:gd name="connsiteX202" fmla="*/ 2452255 w 8510155"/>
              <a:gd name="connsiteY202" fmla="*/ 4001521 h 4500285"/>
              <a:gd name="connsiteX203" fmla="*/ 2296391 w 8510155"/>
              <a:gd name="connsiteY203" fmla="*/ 3970349 h 4500285"/>
              <a:gd name="connsiteX204" fmla="*/ 2234046 w 8510155"/>
              <a:gd name="connsiteY204" fmla="*/ 3991130 h 4500285"/>
              <a:gd name="connsiteX205" fmla="*/ 2098964 w 8510155"/>
              <a:gd name="connsiteY205" fmla="*/ 4105430 h 4500285"/>
              <a:gd name="connsiteX206" fmla="*/ 1943100 w 8510155"/>
              <a:gd name="connsiteY206" fmla="*/ 4261294 h 4500285"/>
              <a:gd name="connsiteX207" fmla="*/ 1901536 w 8510155"/>
              <a:gd name="connsiteY207" fmla="*/ 4282076 h 4500285"/>
              <a:gd name="connsiteX208" fmla="*/ 1839191 w 8510155"/>
              <a:gd name="connsiteY208" fmla="*/ 4323640 h 4500285"/>
              <a:gd name="connsiteX209" fmla="*/ 1724891 w 8510155"/>
              <a:gd name="connsiteY209" fmla="*/ 4375594 h 4500285"/>
              <a:gd name="connsiteX210" fmla="*/ 1662546 w 8510155"/>
              <a:gd name="connsiteY210" fmla="*/ 4417158 h 4500285"/>
              <a:gd name="connsiteX211" fmla="*/ 1600200 w 8510155"/>
              <a:gd name="connsiteY211" fmla="*/ 4448330 h 4500285"/>
              <a:gd name="connsiteX212" fmla="*/ 1579418 w 8510155"/>
              <a:gd name="connsiteY212" fmla="*/ 4282076 h 4500285"/>
              <a:gd name="connsiteX213" fmla="*/ 1558636 w 8510155"/>
              <a:gd name="connsiteY213" fmla="*/ 4167776 h 4500285"/>
              <a:gd name="connsiteX214" fmla="*/ 1548246 w 8510155"/>
              <a:gd name="connsiteY214" fmla="*/ 4095040 h 4500285"/>
              <a:gd name="connsiteX215" fmla="*/ 1537855 w 8510155"/>
              <a:gd name="connsiteY215" fmla="*/ 4053476 h 4500285"/>
              <a:gd name="connsiteX216" fmla="*/ 1506682 w 8510155"/>
              <a:gd name="connsiteY216" fmla="*/ 4063867 h 4500285"/>
              <a:gd name="connsiteX217" fmla="*/ 1413164 w 8510155"/>
              <a:gd name="connsiteY217" fmla="*/ 4084649 h 4500285"/>
              <a:gd name="connsiteX218" fmla="*/ 1319646 w 8510155"/>
              <a:gd name="connsiteY218" fmla="*/ 4095040 h 4500285"/>
              <a:gd name="connsiteX219" fmla="*/ 1184564 w 8510155"/>
              <a:gd name="connsiteY219" fmla="*/ 4084649 h 4500285"/>
              <a:gd name="connsiteX220" fmla="*/ 1059873 w 8510155"/>
              <a:gd name="connsiteY220" fmla="*/ 4063867 h 4500285"/>
              <a:gd name="connsiteX221" fmla="*/ 904009 w 8510155"/>
              <a:gd name="connsiteY221" fmla="*/ 4043085 h 4500285"/>
              <a:gd name="connsiteX222" fmla="*/ 872836 w 8510155"/>
              <a:gd name="connsiteY222" fmla="*/ 4032694 h 4500285"/>
              <a:gd name="connsiteX223" fmla="*/ 768927 w 8510155"/>
              <a:gd name="connsiteY223" fmla="*/ 4011912 h 4500285"/>
              <a:gd name="connsiteX224" fmla="*/ 685800 w 8510155"/>
              <a:gd name="connsiteY224" fmla="*/ 3991130 h 4500285"/>
              <a:gd name="connsiteX225" fmla="*/ 644236 w 8510155"/>
              <a:gd name="connsiteY225" fmla="*/ 3980740 h 4500285"/>
              <a:gd name="connsiteX226" fmla="*/ 581891 w 8510155"/>
              <a:gd name="connsiteY226" fmla="*/ 3959958 h 4500285"/>
              <a:gd name="connsiteX227" fmla="*/ 353291 w 8510155"/>
              <a:gd name="connsiteY227" fmla="*/ 3949567 h 4500285"/>
              <a:gd name="connsiteX228" fmla="*/ 249382 w 8510155"/>
              <a:gd name="connsiteY228" fmla="*/ 3928785 h 4500285"/>
              <a:gd name="connsiteX229" fmla="*/ 197427 w 8510155"/>
              <a:gd name="connsiteY229" fmla="*/ 3918394 h 4500285"/>
              <a:gd name="connsiteX230" fmla="*/ 114300 w 8510155"/>
              <a:gd name="connsiteY230" fmla="*/ 3897612 h 4500285"/>
              <a:gd name="connsiteX231" fmla="*/ 31173 w 8510155"/>
              <a:gd name="connsiteY231" fmla="*/ 3876830 h 4500285"/>
              <a:gd name="connsiteX232" fmla="*/ 0 w 8510155"/>
              <a:gd name="connsiteY232" fmla="*/ 3866440 h 4500285"/>
              <a:gd name="connsiteX233" fmla="*/ 93518 w 8510155"/>
              <a:gd name="connsiteY233" fmla="*/ 3783312 h 4500285"/>
              <a:gd name="connsiteX234" fmla="*/ 155864 w 8510155"/>
              <a:gd name="connsiteY234" fmla="*/ 3731358 h 4500285"/>
              <a:gd name="connsiteX235" fmla="*/ 332509 w 8510155"/>
              <a:gd name="connsiteY235" fmla="*/ 3606667 h 4500285"/>
              <a:gd name="connsiteX236" fmla="*/ 415636 w 8510155"/>
              <a:gd name="connsiteY236" fmla="*/ 3513149 h 4500285"/>
              <a:gd name="connsiteX237" fmla="*/ 457200 w 8510155"/>
              <a:gd name="connsiteY237" fmla="*/ 3450803 h 4500285"/>
              <a:gd name="connsiteX238" fmla="*/ 446809 w 8510155"/>
              <a:gd name="connsiteY238" fmla="*/ 3409240 h 4500285"/>
              <a:gd name="connsiteX239" fmla="*/ 374073 w 8510155"/>
              <a:gd name="connsiteY239" fmla="*/ 3253376 h 4500285"/>
              <a:gd name="connsiteX240" fmla="*/ 280555 w 8510155"/>
              <a:gd name="connsiteY240" fmla="*/ 3118294 h 4500285"/>
              <a:gd name="connsiteX241" fmla="*/ 259773 w 8510155"/>
              <a:gd name="connsiteY241" fmla="*/ 3087121 h 4500285"/>
              <a:gd name="connsiteX242" fmla="*/ 197427 w 8510155"/>
              <a:gd name="connsiteY242" fmla="*/ 3003994 h 4500285"/>
              <a:gd name="connsiteX243" fmla="*/ 176646 w 8510155"/>
              <a:gd name="connsiteY243" fmla="*/ 2962430 h 4500285"/>
              <a:gd name="connsiteX244" fmla="*/ 114300 w 8510155"/>
              <a:gd name="connsiteY244" fmla="*/ 2889694 h 4500285"/>
              <a:gd name="connsiteX245" fmla="*/ 41564 w 8510155"/>
              <a:gd name="connsiteY245" fmla="*/ 2765003 h 4500285"/>
              <a:gd name="connsiteX246" fmla="*/ 0 w 8510155"/>
              <a:gd name="connsiteY246" fmla="*/ 2681876 h 4500285"/>
              <a:gd name="connsiteX247" fmla="*/ 10391 w 8510155"/>
              <a:gd name="connsiteY247" fmla="*/ 2629921 h 4500285"/>
              <a:gd name="connsiteX248" fmla="*/ 93518 w 8510155"/>
              <a:gd name="connsiteY248" fmla="*/ 2567576 h 4500285"/>
              <a:gd name="connsiteX249" fmla="*/ 238991 w 8510155"/>
              <a:gd name="connsiteY249" fmla="*/ 2505230 h 4500285"/>
              <a:gd name="connsiteX250" fmla="*/ 477982 w 8510155"/>
              <a:gd name="connsiteY250" fmla="*/ 2380540 h 4500285"/>
              <a:gd name="connsiteX251" fmla="*/ 498764 w 8510155"/>
              <a:gd name="connsiteY251" fmla="*/ 2307803 h 4500285"/>
              <a:gd name="connsiteX252" fmla="*/ 477982 w 8510155"/>
              <a:gd name="connsiteY252" fmla="*/ 2183112 h 4500285"/>
              <a:gd name="connsiteX253" fmla="*/ 457200 w 8510155"/>
              <a:gd name="connsiteY253" fmla="*/ 2141549 h 4500285"/>
              <a:gd name="connsiteX254" fmla="*/ 384464 w 8510155"/>
              <a:gd name="connsiteY254" fmla="*/ 1933730 h 4500285"/>
              <a:gd name="connsiteX255" fmla="*/ 332509 w 8510155"/>
              <a:gd name="connsiteY255" fmla="*/ 1757085 h 4500285"/>
              <a:gd name="connsiteX256" fmla="*/ 290946 w 8510155"/>
              <a:gd name="connsiteY256" fmla="*/ 1642785 h 4500285"/>
              <a:gd name="connsiteX257" fmla="*/ 280555 w 8510155"/>
              <a:gd name="connsiteY257" fmla="*/ 1611612 h 4500285"/>
              <a:gd name="connsiteX258" fmla="*/ 238991 w 8510155"/>
              <a:gd name="connsiteY258" fmla="*/ 1518094 h 4500285"/>
              <a:gd name="connsiteX259" fmla="*/ 228600 w 8510155"/>
              <a:gd name="connsiteY259" fmla="*/ 1486921 h 4500285"/>
              <a:gd name="connsiteX260" fmla="*/ 197427 w 8510155"/>
              <a:gd name="connsiteY260" fmla="*/ 1403794 h 4500285"/>
              <a:gd name="connsiteX261" fmla="*/ 145473 w 8510155"/>
              <a:gd name="connsiteY261" fmla="*/ 1279103 h 4500285"/>
              <a:gd name="connsiteX262" fmla="*/ 135082 w 8510155"/>
              <a:gd name="connsiteY262" fmla="*/ 1237540 h 4500285"/>
              <a:gd name="connsiteX263" fmla="*/ 114300 w 8510155"/>
              <a:gd name="connsiteY263" fmla="*/ 1175194 h 4500285"/>
              <a:gd name="connsiteX264" fmla="*/ 176646 w 8510155"/>
              <a:gd name="connsiteY264" fmla="*/ 1144021 h 4500285"/>
              <a:gd name="connsiteX265" fmla="*/ 249382 w 8510155"/>
              <a:gd name="connsiteY265" fmla="*/ 1133630 h 4500285"/>
              <a:gd name="connsiteX266" fmla="*/ 332509 w 8510155"/>
              <a:gd name="connsiteY266" fmla="*/ 1112849 h 4500285"/>
              <a:gd name="connsiteX267" fmla="*/ 415636 w 8510155"/>
              <a:gd name="connsiteY267" fmla="*/ 1102458 h 4500285"/>
              <a:gd name="connsiteX268" fmla="*/ 509155 w 8510155"/>
              <a:gd name="connsiteY268" fmla="*/ 1081676 h 4500285"/>
              <a:gd name="connsiteX269" fmla="*/ 581891 w 8510155"/>
              <a:gd name="connsiteY269" fmla="*/ 1060894 h 4500285"/>
              <a:gd name="connsiteX270" fmla="*/ 613064 w 8510155"/>
              <a:gd name="connsiteY270" fmla="*/ 1029721 h 4500285"/>
              <a:gd name="connsiteX271" fmla="*/ 654627 w 8510155"/>
              <a:gd name="connsiteY271" fmla="*/ 894640 h 4500285"/>
              <a:gd name="connsiteX272" fmla="*/ 675409 w 8510155"/>
              <a:gd name="connsiteY272" fmla="*/ 666040 h 4500285"/>
              <a:gd name="connsiteX273" fmla="*/ 665018 w 8510155"/>
              <a:gd name="connsiteY273" fmla="*/ 427049 h 4500285"/>
              <a:gd name="connsiteX274" fmla="*/ 654627 w 8510155"/>
              <a:gd name="connsiteY274" fmla="*/ 333530 h 4500285"/>
              <a:gd name="connsiteX275" fmla="*/ 644236 w 8510155"/>
              <a:gd name="connsiteY275" fmla="*/ 250403 h 4500285"/>
              <a:gd name="connsiteX276" fmla="*/ 623455 w 8510155"/>
              <a:gd name="connsiteY276" fmla="*/ 136103 h 4500285"/>
              <a:gd name="connsiteX277" fmla="*/ 633846 w 8510155"/>
              <a:gd name="connsiteY277" fmla="*/ 52976 h 4500285"/>
              <a:gd name="connsiteX278" fmla="*/ 706582 w 8510155"/>
              <a:gd name="connsiteY278" fmla="*/ 125712 h 4500285"/>
              <a:gd name="connsiteX279" fmla="*/ 810491 w 8510155"/>
              <a:gd name="connsiteY279" fmla="*/ 219230 h 4500285"/>
              <a:gd name="connsiteX280" fmla="*/ 935182 w 8510155"/>
              <a:gd name="connsiteY280" fmla="*/ 323140 h 4500285"/>
              <a:gd name="connsiteX281" fmla="*/ 1039091 w 8510155"/>
              <a:gd name="connsiteY281" fmla="*/ 416658 h 4500285"/>
              <a:gd name="connsiteX282" fmla="*/ 1174173 w 8510155"/>
              <a:gd name="connsiteY282" fmla="*/ 499785 h 4500285"/>
              <a:gd name="connsiteX283" fmla="*/ 1205346 w 8510155"/>
              <a:gd name="connsiteY283" fmla="*/ 489394 h 4500285"/>
              <a:gd name="connsiteX284" fmla="*/ 1278082 w 8510155"/>
              <a:gd name="connsiteY284" fmla="*/ 364703 h 4500285"/>
              <a:gd name="connsiteX285" fmla="*/ 1392382 w 8510155"/>
              <a:gd name="connsiteY285" fmla="*/ 229621 h 4500285"/>
              <a:gd name="connsiteX286" fmla="*/ 1475509 w 8510155"/>
              <a:gd name="connsiteY286" fmla="*/ 136103 h 4500285"/>
              <a:gd name="connsiteX287" fmla="*/ 1527464 w 8510155"/>
              <a:gd name="connsiteY287" fmla="*/ 94540 h 4500285"/>
              <a:gd name="connsiteX288" fmla="*/ 1558636 w 8510155"/>
              <a:gd name="connsiteY288" fmla="*/ 63367 h 4500285"/>
              <a:gd name="connsiteX289" fmla="*/ 1589809 w 8510155"/>
              <a:gd name="connsiteY289" fmla="*/ 42585 h 4500285"/>
              <a:gd name="connsiteX290" fmla="*/ 1652155 w 8510155"/>
              <a:gd name="connsiteY290" fmla="*/ 1021 h 4500285"/>
              <a:gd name="connsiteX291" fmla="*/ 1693718 w 8510155"/>
              <a:gd name="connsiteY291" fmla="*/ 84149 h 4500285"/>
              <a:gd name="connsiteX292" fmla="*/ 1724891 w 8510155"/>
              <a:gd name="connsiteY292" fmla="*/ 136103 h 4500285"/>
              <a:gd name="connsiteX293" fmla="*/ 1735282 w 8510155"/>
              <a:gd name="connsiteY293" fmla="*/ 167276 h 4500285"/>
              <a:gd name="connsiteX294" fmla="*/ 1766455 w 8510155"/>
              <a:gd name="connsiteY294" fmla="*/ 219230 h 4500285"/>
              <a:gd name="connsiteX295" fmla="*/ 1787236 w 8510155"/>
              <a:gd name="connsiteY295" fmla="*/ 271185 h 4500285"/>
              <a:gd name="connsiteX296" fmla="*/ 1808018 w 8510155"/>
              <a:gd name="connsiteY296" fmla="*/ 302358 h 4500285"/>
              <a:gd name="connsiteX297" fmla="*/ 1818409 w 8510155"/>
              <a:gd name="connsiteY297" fmla="*/ 333530 h 4500285"/>
              <a:gd name="connsiteX298" fmla="*/ 1839191 w 8510155"/>
              <a:gd name="connsiteY298" fmla="*/ 375094 h 4500285"/>
              <a:gd name="connsiteX299" fmla="*/ 1849582 w 8510155"/>
              <a:gd name="connsiteY299" fmla="*/ 406267 h 4500285"/>
              <a:gd name="connsiteX300" fmla="*/ 1870364 w 8510155"/>
              <a:gd name="connsiteY300" fmla="*/ 437440 h 4500285"/>
              <a:gd name="connsiteX301" fmla="*/ 1901536 w 8510155"/>
              <a:gd name="connsiteY301" fmla="*/ 499785 h 4500285"/>
              <a:gd name="connsiteX302" fmla="*/ 1932709 w 8510155"/>
              <a:gd name="connsiteY302" fmla="*/ 530958 h 4500285"/>
              <a:gd name="connsiteX303" fmla="*/ 1963882 w 8510155"/>
              <a:gd name="connsiteY303" fmla="*/ 530958 h 4500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8510155" h="4500285">
                <a:moveTo>
                  <a:pt x="1963882" y="530958"/>
                </a:moveTo>
                <a:cubicBezTo>
                  <a:pt x="1977736" y="525763"/>
                  <a:pt x="1998797" y="510628"/>
                  <a:pt x="2015836" y="499785"/>
                </a:cubicBezTo>
                <a:cubicBezTo>
                  <a:pt x="2036908" y="486375"/>
                  <a:pt x="2057400" y="472076"/>
                  <a:pt x="2078182" y="458221"/>
                </a:cubicBezTo>
                <a:cubicBezTo>
                  <a:pt x="2088573" y="451294"/>
                  <a:pt x="2098765" y="444059"/>
                  <a:pt x="2109355" y="437440"/>
                </a:cubicBezTo>
                <a:cubicBezTo>
                  <a:pt x="2126481" y="426736"/>
                  <a:pt x="2144505" y="417470"/>
                  <a:pt x="2161309" y="406267"/>
                </a:cubicBezTo>
                <a:cubicBezTo>
                  <a:pt x="2182091" y="392412"/>
                  <a:pt x="2201315" y="375873"/>
                  <a:pt x="2223655" y="364703"/>
                </a:cubicBezTo>
                <a:cubicBezTo>
                  <a:pt x="2323308" y="314875"/>
                  <a:pt x="2199747" y="377985"/>
                  <a:pt x="2317173" y="312749"/>
                </a:cubicBezTo>
                <a:cubicBezTo>
                  <a:pt x="2330713" y="305227"/>
                  <a:pt x="2345287" y="299652"/>
                  <a:pt x="2358736" y="291967"/>
                </a:cubicBezTo>
                <a:cubicBezTo>
                  <a:pt x="2369579" y="285771"/>
                  <a:pt x="2378739" y="276770"/>
                  <a:pt x="2389909" y="271185"/>
                </a:cubicBezTo>
                <a:cubicBezTo>
                  <a:pt x="2460619" y="235830"/>
                  <a:pt x="2376153" y="294070"/>
                  <a:pt x="2462646" y="240012"/>
                </a:cubicBezTo>
                <a:cubicBezTo>
                  <a:pt x="2477332" y="230834"/>
                  <a:pt x="2489173" y="217432"/>
                  <a:pt x="2504209" y="208840"/>
                </a:cubicBezTo>
                <a:cubicBezTo>
                  <a:pt x="2513719" y="203406"/>
                  <a:pt x="2525807" y="203768"/>
                  <a:pt x="2535382" y="198449"/>
                </a:cubicBezTo>
                <a:cubicBezTo>
                  <a:pt x="2557215" y="186319"/>
                  <a:pt x="2574537" y="166161"/>
                  <a:pt x="2597727" y="156885"/>
                </a:cubicBezTo>
                <a:cubicBezTo>
                  <a:pt x="2632363" y="143030"/>
                  <a:pt x="2668269" y="132003"/>
                  <a:pt x="2701636" y="115321"/>
                </a:cubicBezTo>
                <a:cubicBezTo>
                  <a:pt x="2715491" y="108394"/>
                  <a:pt x="2729045" y="100831"/>
                  <a:pt x="2743200" y="94540"/>
                </a:cubicBezTo>
                <a:cubicBezTo>
                  <a:pt x="2760245" y="86965"/>
                  <a:pt x="2778110" y="81334"/>
                  <a:pt x="2795155" y="73758"/>
                </a:cubicBezTo>
                <a:cubicBezTo>
                  <a:pt x="2809310" y="67467"/>
                  <a:pt x="2822336" y="58729"/>
                  <a:pt x="2836718" y="52976"/>
                </a:cubicBezTo>
                <a:cubicBezTo>
                  <a:pt x="2857057" y="44840"/>
                  <a:pt x="2878282" y="39121"/>
                  <a:pt x="2899064" y="32194"/>
                </a:cubicBezTo>
                <a:cubicBezTo>
                  <a:pt x="2909455" y="28730"/>
                  <a:pt x="2921123" y="27878"/>
                  <a:pt x="2930236" y="21803"/>
                </a:cubicBezTo>
                <a:lnTo>
                  <a:pt x="2961409" y="1021"/>
                </a:lnTo>
                <a:cubicBezTo>
                  <a:pt x="2971800" y="4485"/>
                  <a:pt x="2984837" y="3667"/>
                  <a:pt x="2992582" y="11412"/>
                </a:cubicBezTo>
                <a:cubicBezTo>
                  <a:pt x="3003535" y="22365"/>
                  <a:pt x="3005679" y="39527"/>
                  <a:pt x="3013364" y="52976"/>
                </a:cubicBezTo>
                <a:cubicBezTo>
                  <a:pt x="3019560" y="63819"/>
                  <a:pt x="3026151" y="74555"/>
                  <a:pt x="3034146" y="84149"/>
                </a:cubicBezTo>
                <a:cubicBezTo>
                  <a:pt x="3043553" y="95438"/>
                  <a:pt x="3055911" y="104032"/>
                  <a:pt x="3065318" y="115321"/>
                </a:cubicBezTo>
                <a:cubicBezTo>
                  <a:pt x="3073313" y="124915"/>
                  <a:pt x="3078755" y="136394"/>
                  <a:pt x="3086100" y="146494"/>
                </a:cubicBezTo>
                <a:cubicBezTo>
                  <a:pt x="3106472" y="174506"/>
                  <a:pt x="3127328" y="202167"/>
                  <a:pt x="3148446" y="229621"/>
                </a:cubicBezTo>
                <a:cubicBezTo>
                  <a:pt x="3161968" y="247200"/>
                  <a:pt x="3171556" y="269274"/>
                  <a:pt x="3190009" y="281576"/>
                </a:cubicBezTo>
                <a:cubicBezTo>
                  <a:pt x="3200400" y="288503"/>
                  <a:pt x="3212351" y="293527"/>
                  <a:pt x="3221182" y="302358"/>
                </a:cubicBezTo>
                <a:cubicBezTo>
                  <a:pt x="3233428" y="314604"/>
                  <a:pt x="3240109" y="331675"/>
                  <a:pt x="3252355" y="343921"/>
                </a:cubicBezTo>
                <a:cubicBezTo>
                  <a:pt x="3261185" y="352751"/>
                  <a:pt x="3273933" y="356708"/>
                  <a:pt x="3283527" y="364703"/>
                </a:cubicBezTo>
                <a:cubicBezTo>
                  <a:pt x="3294816" y="374111"/>
                  <a:pt x="3303100" y="386854"/>
                  <a:pt x="3314700" y="395876"/>
                </a:cubicBezTo>
                <a:cubicBezTo>
                  <a:pt x="3334416" y="411210"/>
                  <a:pt x="3356264" y="423585"/>
                  <a:pt x="3377046" y="437440"/>
                </a:cubicBezTo>
                <a:lnTo>
                  <a:pt x="3408218" y="458221"/>
                </a:lnTo>
                <a:cubicBezTo>
                  <a:pt x="3418609" y="465148"/>
                  <a:pt x="3427543" y="475054"/>
                  <a:pt x="3439391" y="479003"/>
                </a:cubicBezTo>
                <a:lnTo>
                  <a:pt x="3470564" y="489394"/>
                </a:lnTo>
                <a:cubicBezTo>
                  <a:pt x="3520847" y="486748"/>
                  <a:pt x="3656756" y="487007"/>
                  <a:pt x="3730336" y="468612"/>
                </a:cubicBezTo>
                <a:cubicBezTo>
                  <a:pt x="3871759" y="433256"/>
                  <a:pt x="3736129" y="466038"/>
                  <a:pt x="3823855" y="427049"/>
                </a:cubicBezTo>
                <a:cubicBezTo>
                  <a:pt x="3843873" y="418152"/>
                  <a:pt x="3866607" y="416064"/>
                  <a:pt x="3886200" y="406267"/>
                </a:cubicBezTo>
                <a:cubicBezTo>
                  <a:pt x="4026688" y="336023"/>
                  <a:pt x="3965324" y="353034"/>
                  <a:pt x="4062846" y="333530"/>
                </a:cubicBezTo>
                <a:cubicBezTo>
                  <a:pt x="4241899" y="221622"/>
                  <a:pt x="4063118" y="324319"/>
                  <a:pt x="4208318" y="260794"/>
                </a:cubicBezTo>
                <a:cubicBezTo>
                  <a:pt x="4243796" y="245273"/>
                  <a:pt x="4276272" y="223222"/>
                  <a:pt x="4312227" y="208840"/>
                </a:cubicBezTo>
                <a:cubicBezTo>
                  <a:pt x="4346863" y="194985"/>
                  <a:pt x="4379945" y="176324"/>
                  <a:pt x="4416136" y="167276"/>
                </a:cubicBezTo>
                <a:cubicBezTo>
                  <a:pt x="4429991" y="163812"/>
                  <a:pt x="4444152" y="161401"/>
                  <a:pt x="4457700" y="156885"/>
                </a:cubicBezTo>
                <a:cubicBezTo>
                  <a:pt x="4475395" y="150987"/>
                  <a:pt x="4492610" y="143679"/>
                  <a:pt x="4509655" y="136103"/>
                </a:cubicBezTo>
                <a:cubicBezTo>
                  <a:pt x="4523810" y="129812"/>
                  <a:pt x="4536382" y="119772"/>
                  <a:pt x="4551218" y="115321"/>
                </a:cubicBezTo>
                <a:cubicBezTo>
                  <a:pt x="4571398" y="109267"/>
                  <a:pt x="4592782" y="108394"/>
                  <a:pt x="4613564" y="104930"/>
                </a:cubicBezTo>
                <a:cubicBezTo>
                  <a:pt x="4707294" y="58066"/>
                  <a:pt x="4591014" y="112448"/>
                  <a:pt x="4738255" y="63367"/>
                </a:cubicBezTo>
                <a:cubicBezTo>
                  <a:pt x="4759037" y="56440"/>
                  <a:pt x="4779348" y="47898"/>
                  <a:pt x="4800600" y="42585"/>
                </a:cubicBezTo>
                <a:lnTo>
                  <a:pt x="4883727" y="21803"/>
                </a:lnTo>
                <a:cubicBezTo>
                  <a:pt x="4908406" y="5350"/>
                  <a:pt x="4916741" y="-12054"/>
                  <a:pt x="4946073" y="11412"/>
                </a:cubicBezTo>
                <a:cubicBezTo>
                  <a:pt x="4959399" y="22073"/>
                  <a:pt x="4981175" y="72843"/>
                  <a:pt x="4987636" y="84149"/>
                </a:cubicBezTo>
                <a:cubicBezTo>
                  <a:pt x="4993832" y="94992"/>
                  <a:pt x="5002222" y="104478"/>
                  <a:pt x="5008418" y="115321"/>
                </a:cubicBezTo>
                <a:cubicBezTo>
                  <a:pt x="5016103" y="128770"/>
                  <a:pt x="5020990" y="143750"/>
                  <a:pt x="5029200" y="156885"/>
                </a:cubicBezTo>
                <a:cubicBezTo>
                  <a:pt x="5038379" y="171571"/>
                  <a:pt x="5050307" y="184357"/>
                  <a:pt x="5060373" y="198449"/>
                </a:cubicBezTo>
                <a:cubicBezTo>
                  <a:pt x="5067632" y="208611"/>
                  <a:pt x="5073896" y="219459"/>
                  <a:pt x="5081155" y="229621"/>
                </a:cubicBezTo>
                <a:cubicBezTo>
                  <a:pt x="5091221" y="243713"/>
                  <a:pt x="5102261" y="257093"/>
                  <a:pt x="5112327" y="271185"/>
                </a:cubicBezTo>
                <a:cubicBezTo>
                  <a:pt x="5119586" y="281347"/>
                  <a:pt x="5124708" y="293117"/>
                  <a:pt x="5133109" y="302358"/>
                </a:cubicBezTo>
                <a:cubicBezTo>
                  <a:pt x="5261985" y="444122"/>
                  <a:pt x="5170080" y="341471"/>
                  <a:pt x="5257800" y="416658"/>
                </a:cubicBezTo>
                <a:cubicBezTo>
                  <a:pt x="5268957" y="426221"/>
                  <a:pt x="5277374" y="438808"/>
                  <a:pt x="5288973" y="447830"/>
                </a:cubicBezTo>
                <a:cubicBezTo>
                  <a:pt x="5308688" y="463164"/>
                  <a:pt x="5330536" y="475539"/>
                  <a:pt x="5351318" y="489394"/>
                </a:cubicBezTo>
                <a:lnTo>
                  <a:pt x="5382491" y="510176"/>
                </a:lnTo>
                <a:cubicBezTo>
                  <a:pt x="5403273" y="506712"/>
                  <a:pt x="5424235" y="504199"/>
                  <a:pt x="5444836" y="499785"/>
                </a:cubicBezTo>
                <a:cubicBezTo>
                  <a:pt x="5517905" y="484127"/>
                  <a:pt x="5524881" y="480030"/>
                  <a:pt x="5590309" y="458221"/>
                </a:cubicBezTo>
                <a:cubicBezTo>
                  <a:pt x="5600700" y="454757"/>
                  <a:pt x="5612090" y="453465"/>
                  <a:pt x="5621482" y="447830"/>
                </a:cubicBezTo>
                <a:cubicBezTo>
                  <a:pt x="5638800" y="437439"/>
                  <a:pt x="5655372" y="425690"/>
                  <a:pt x="5673436" y="416658"/>
                </a:cubicBezTo>
                <a:cubicBezTo>
                  <a:pt x="5683233" y="411760"/>
                  <a:pt x="5694638" y="410799"/>
                  <a:pt x="5704609" y="406267"/>
                </a:cubicBezTo>
                <a:cubicBezTo>
                  <a:pt x="5732812" y="393447"/>
                  <a:pt x="5758346" y="374500"/>
                  <a:pt x="5787736" y="364703"/>
                </a:cubicBezTo>
                <a:cubicBezTo>
                  <a:pt x="5798127" y="361239"/>
                  <a:pt x="5809334" y="359631"/>
                  <a:pt x="5818909" y="354312"/>
                </a:cubicBezTo>
                <a:cubicBezTo>
                  <a:pt x="5840743" y="342182"/>
                  <a:pt x="5858915" y="323919"/>
                  <a:pt x="5881255" y="312749"/>
                </a:cubicBezTo>
                <a:cubicBezTo>
                  <a:pt x="5902037" y="302358"/>
                  <a:pt x="5922448" y="291191"/>
                  <a:pt x="5943600" y="281576"/>
                </a:cubicBezTo>
                <a:cubicBezTo>
                  <a:pt x="5960581" y="273858"/>
                  <a:pt x="5979180" y="269726"/>
                  <a:pt x="5995555" y="260794"/>
                </a:cubicBezTo>
                <a:cubicBezTo>
                  <a:pt x="6085854" y="211539"/>
                  <a:pt x="6026216" y="229840"/>
                  <a:pt x="6099464" y="198449"/>
                </a:cubicBezTo>
                <a:cubicBezTo>
                  <a:pt x="6109531" y="194135"/>
                  <a:pt x="6120569" y="192373"/>
                  <a:pt x="6130636" y="188058"/>
                </a:cubicBezTo>
                <a:cubicBezTo>
                  <a:pt x="6144874" y="181956"/>
                  <a:pt x="6157962" y="173378"/>
                  <a:pt x="6172200" y="167276"/>
                </a:cubicBezTo>
                <a:cubicBezTo>
                  <a:pt x="6182267" y="162961"/>
                  <a:pt x="6193576" y="161783"/>
                  <a:pt x="6203373" y="156885"/>
                </a:cubicBezTo>
                <a:cubicBezTo>
                  <a:pt x="6214543" y="151300"/>
                  <a:pt x="6223134" y="141175"/>
                  <a:pt x="6234546" y="136103"/>
                </a:cubicBezTo>
                <a:cubicBezTo>
                  <a:pt x="6254564" y="127206"/>
                  <a:pt x="6278664" y="127472"/>
                  <a:pt x="6296891" y="115321"/>
                </a:cubicBezTo>
                <a:cubicBezTo>
                  <a:pt x="6307282" y="108394"/>
                  <a:pt x="6316652" y="99612"/>
                  <a:pt x="6328064" y="94540"/>
                </a:cubicBezTo>
                <a:cubicBezTo>
                  <a:pt x="6348082" y="85643"/>
                  <a:pt x="6372182" y="85909"/>
                  <a:pt x="6390409" y="73758"/>
                </a:cubicBezTo>
                <a:lnTo>
                  <a:pt x="6452755" y="32194"/>
                </a:lnTo>
                <a:cubicBezTo>
                  <a:pt x="6466609" y="49512"/>
                  <a:pt x="6481600" y="65980"/>
                  <a:pt x="6494318" y="84149"/>
                </a:cubicBezTo>
                <a:cubicBezTo>
                  <a:pt x="6505900" y="100694"/>
                  <a:pt x="6512702" y="120472"/>
                  <a:pt x="6525491" y="136103"/>
                </a:cubicBezTo>
                <a:cubicBezTo>
                  <a:pt x="6544102" y="158850"/>
                  <a:pt x="6568175" y="176604"/>
                  <a:pt x="6587836" y="198449"/>
                </a:cubicBezTo>
                <a:cubicBezTo>
                  <a:pt x="6599421" y="211321"/>
                  <a:pt x="6607424" y="227140"/>
                  <a:pt x="6619009" y="240012"/>
                </a:cubicBezTo>
                <a:cubicBezTo>
                  <a:pt x="6638670" y="261857"/>
                  <a:pt x="6660573" y="281576"/>
                  <a:pt x="6681355" y="302358"/>
                </a:cubicBezTo>
                <a:cubicBezTo>
                  <a:pt x="6691746" y="312749"/>
                  <a:pt x="6701052" y="324350"/>
                  <a:pt x="6712527" y="333530"/>
                </a:cubicBezTo>
                <a:cubicBezTo>
                  <a:pt x="6747163" y="361239"/>
                  <a:pt x="6779529" y="392054"/>
                  <a:pt x="6816436" y="416658"/>
                </a:cubicBezTo>
                <a:cubicBezTo>
                  <a:pt x="6826827" y="423585"/>
                  <a:pt x="6838015" y="429445"/>
                  <a:pt x="6847609" y="437440"/>
                </a:cubicBezTo>
                <a:cubicBezTo>
                  <a:pt x="6901697" y="482512"/>
                  <a:pt x="6854316" y="461574"/>
                  <a:pt x="6930736" y="499785"/>
                </a:cubicBezTo>
                <a:cubicBezTo>
                  <a:pt x="6940533" y="504683"/>
                  <a:pt x="6952112" y="505278"/>
                  <a:pt x="6961909" y="510176"/>
                </a:cubicBezTo>
                <a:cubicBezTo>
                  <a:pt x="6973079" y="515761"/>
                  <a:pt x="6981912" y="525373"/>
                  <a:pt x="6993082" y="530958"/>
                </a:cubicBezTo>
                <a:cubicBezTo>
                  <a:pt x="7002879" y="535856"/>
                  <a:pt x="7014458" y="536451"/>
                  <a:pt x="7024255" y="541349"/>
                </a:cubicBezTo>
                <a:cubicBezTo>
                  <a:pt x="7123055" y="590748"/>
                  <a:pt x="6956922" y="529295"/>
                  <a:pt x="7117773" y="582912"/>
                </a:cubicBezTo>
                <a:cubicBezTo>
                  <a:pt x="7128164" y="586376"/>
                  <a:pt x="7138078" y="591944"/>
                  <a:pt x="7148946" y="593303"/>
                </a:cubicBezTo>
                <a:cubicBezTo>
                  <a:pt x="7369878" y="620920"/>
                  <a:pt x="7053840" y="582753"/>
                  <a:pt x="7367155" y="614085"/>
                </a:cubicBezTo>
                <a:cubicBezTo>
                  <a:pt x="7391525" y="616522"/>
                  <a:pt x="7415472" y="622598"/>
                  <a:pt x="7439891" y="624476"/>
                </a:cubicBezTo>
                <a:cubicBezTo>
                  <a:pt x="7527132" y="631187"/>
                  <a:pt x="7815481" y="642291"/>
                  <a:pt x="7886700" y="645258"/>
                </a:cubicBezTo>
                <a:cubicBezTo>
                  <a:pt x="7952509" y="641794"/>
                  <a:pt x="8034873" y="591085"/>
                  <a:pt x="8084127" y="634867"/>
                </a:cubicBezTo>
                <a:cubicBezTo>
                  <a:pt x="8128212" y="674053"/>
                  <a:pt x="8079076" y="752771"/>
                  <a:pt x="8073736" y="811512"/>
                </a:cubicBezTo>
                <a:cubicBezTo>
                  <a:pt x="8072137" y="829101"/>
                  <a:pt x="8066249" y="846046"/>
                  <a:pt x="8063346" y="863467"/>
                </a:cubicBezTo>
                <a:cubicBezTo>
                  <a:pt x="8059320" y="887625"/>
                  <a:pt x="8057758" y="912187"/>
                  <a:pt x="8052955" y="936203"/>
                </a:cubicBezTo>
                <a:cubicBezTo>
                  <a:pt x="8050807" y="946943"/>
                  <a:pt x="8045027" y="956703"/>
                  <a:pt x="8042564" y="967376"/>
                </a:cubicBezTo>
                <a:cubicBezTo>
                  <a:pt x="8034621" y="1001794"/>
                  <a:pt x="8030349" y="1037017"/>
                  <a:pt x="8021782" y="1071285"/>
                </a:cubicBezTo>
                <a:lnTo>
                  <a:pt x="8011391" y="1112849"/>
                </a:lnTo>
                <a:cubicBezTo>
                  <a:pt x="7998191" y="1231644"/>
                  <a:pt x="7994797" y="1210795"/>
                  <a:pt x="8011391" y="1351840"/>
                </a:cubicBezTo>
                <a:cubicBezTo>
                  <a:pt x="8015409" y="1385992"/>
                  <a:pt x="8027476" y="1384009"/>
                  <a:pt x="8042564" y="1414185"/>
                </a:cubicBezTo>
                <a:cubicBezTo>
                  <a:pt x="8059466" y="1447988"/>
                  <a:pt x="8043959" y="1446753"/>
                  <a:pt x="8073736" y="1476530"/>
                </a:cubicBezTo>
                <a:cubicBezTo>
                  <a:pt x="8082567" y="1485361"/>
                  <a:pt x="8094518" y="1490385"/>
                  <a:pt x="8104909" y="1497312"/>
                </a:cubicBezTo>
                <a:cubicBezTo>
                  <a:pt x="8141025" y="1569544"/>
                  <a:pt x="8114738" y="1527923"/>
                  <a:pt x="8198427" y="1611612"/>
                </a:cubicBezTo>
                <a:lnTo>
                  <a:pt x="8291946" y="1705130"/>
                </a:lnTo>
                <a:cubicBezTo>
                  <a:pt x="8305801" y="1718985"/>
                  <a:pt x="8317206" y="1735826"/>
                  <a:pt x="8333509" y="1746694"/>
                </a:cubicBezTo>
                <a:cubicBezTo>
                  <a:pt x="8410907" y="1798292"/>
                  <a:pt x="8315846" y="1731975"/>
                  <a:pt x="8395855" y="1798649"/>
                </a:cubicBezTo>
                <a:cubicBezTo>
                  <a:pt x="8405449" y="1806644"/>
                  <a:pt x="8417693" y="1811133"/>
                  <a:pt x="8427027" y="1819430"/>
                </a:cubicBezTo>
                <a:cubicBezTo>
                  <a:pt x="8485262" y="1871195"/>
                  <a:pt x="8478569" y="1865570"/>
                  <a:pt x="8510155" y="1912949"/>
                </a:cubicBezTo>
                <a:cubicBezTo>
                  <a:pt x="8456911" y="2019434"/>
                  <a:pt x="8536980" y="1870253"/>
                  <a:pt x="8427027" y="2016858"/>
                </a:cubicBezTo>
                <a:cubicBezTo>
                  <a:pt x="8398367" y="2055072"/>
                  <a:pt x="8391958" y="2067699"/>
                  <a:pt x="8354291" y="2099985"/>
                </a:cubicBezTo>
                <a:cubicBezTo>
                  <a:pt x="8344809" y="2108112"/>
                  <a:pt x="8333509" y="2113840"/>
                  <a:pt x="8323118" y="2120767"/>
                </a:cubicBezTo>
                <a:cubicBezTo>
                  <a:pt x="8312727" y="2134621"/>
                  <a:pt x="8303531" y="2149458"/>
                  <a:pt x="8291946" y="2162330"/>
                </a:cubicBezTo>
                <a:cubicBezTo>
                  <a:pt x="8272285" y="2184176"/>
                  <a:pt x="8245903" y="2200222"/>
                  <a:pt x="8229600" y="2224676"/>
                </a:cubicBezTo>
                <a:cubicBezTo>
                  <a:pt x="8162034" y="2326025"/>
                  <a:pt x="8267866" y="2168526"/>
                  <a:pt x="8177646" y="2297412"/>
                </a:cubicBezTo>
                <a:cubicBezTo>
                  <a:pt x="8163323" y="2317874"/>
                  <a:pt x="8149937" y="2338976"/>
                  <a:pt x="8136082" y="2359758"/>
                </a:cubicBezTo>
                <a:cubicBezTo>
                  <a:pt x="8129155" y="2370149"/>
                  <a:pt x="8124130" y="2382100"/>
                  <a:pt x="8115300" y="2390930"/>
                </a:cubicBezTo>
                <a:lnTo>
                  <a:pt x="8084127" y="2422103"/>
                </a:lnTo>
                <a:cubicBezTo>
                  <a:pt x="8105361" y="2485805"/>
                  <a:pt x="8086772" y="2445529"/>
                  <a:pt x="8167255" y="2526012"/>
                </a:cubicBezTo>
                <a:cubicBezTo>
                  <a:pt x="8177646" y="2536403"/>
                  <a:pt x="8186671" y="2548368"/>
                  <a:pt x="8198427" y="2557185"/>
                </a:cubicBezTo>
                <a:cubicBezTo>
                  <a:pt x="8216268" y="2570566"/>
                  <a:pt x="8249893" y="2596985"/>
                  <a:pt x="8271164" y="2609140"/>
                </a:cubicBezTo>
                <a:cubicBezTo>
                  <a:pt x="8284613" y="2616825"/>
                  <a:pt x="8298873" y="2622994"/>
                  <a:pt x="8312727" y="2629921"/>
                </a:cubicBezTo>
                <a:cubicBezTo>
                  <a:pt x="8323118" y="2640312"/>
                  <a:pt x="8332611" y="2651686"/>
                  <a:pt x="8343900" y="2661094"/>
                </a:cubicBezTo>
                <a:cubicBezTo>
                  <a:pt x="8353494" y="2669089"/>
                  <a:pt x="8366242" y="2673045"/>
                  <a:pt x="8375073" y="2681876"/>
                </a:cubicBezTo>
                <a:cubicBezTo>
                  <a:pt x="8444344" y="2751147"/>
                  <a:pt x="8343903" y="2678415"/>
                  <a:pt x="8427027" y="2733830"/>
                </a:cubicBezTo>
                <a:cubicBezTo>
                  <a:pt x="8423563" y="2744221"/>
                  <a:pt x="8425189" y="2758161"/>
                  <a:pt x="8416636" y="2765003"/>
                </a:cubicBezTo>
                <a:cubicBezTo>
                  <a:pt x="8405485" y="2773924"/>
                  <a:pt x="8389210" y="2773374"/>
                  <a:pt x="8375073" y="2775394"/>
                </a:cubicBezTo>
                <a:cubicBezTo>
                  <a:pt x="8340614" y="2780317"/>
                  <a:pt x="8305800" y="2782321"/>
                  <a:pt x="8271164" y="2785785"/>
                </a:cubicBezTo>
                <a:cubicBezTo>
                  <a:pt x="8257309" y="2789249"/>
                  <a:pt x="8243604" y="2793375"/>
                  <a:pt x="8229600" y="2796176"/>
                </a:cubicBezTo>
                <a:cubicBezTo>
                  <a:pt x="8208941" y="2800308"/>
                  <a:pt x="8187694" y="2801457"/>
                  <a:pt x="8167255" y="2806567"/>
                </a:cubicBezTo>
                <a:cubicBezTo>
                  <a:pt x="8167251" y="2806568"/>
                  <a:pt x="8089325" y="2832544"/>
                  <a:pt x="8073736" y="2837740"/>
                </a:cubicBezTo>
                <a:cubicBezTo>
                  <a:pt x="8063345" y="2841203"/>
                  <a:pt x="8053304" y="2845982"/>
                  <a:pt x="8042564" y="2848130"/>
                </a:cubicBezTo>
                <a:lnTo>
                  <a:pt x="7990609" y="2858521"/>
                </a:lnTo>
                <a:cubicBezTo>
                  <a:pt x="7973291" y="2865448"/>
                  <a:pt x="7956119" y="2872754"/>
                  <a:pt x="7938655" y="2879303"/>
                </a:cubicBezTo>
                <a:cubicBezTo>
                  <a:pt x="7928399" y="2883149"/>
                  <a:pt x="7917279" y="2884796"/>
                  <a:pt x="7907482" y="2889694"/>
                </a:cubicBezTo>
                <a:cubicBezTo>
                  <a:pt x="7826909" y="2929981"/>
                  <a:pt x="7923490" y="2894749"/>
                  <a:pt x="7845136" y="2920867"/>
                </a:cubicBezTo>
                <a:cubicBezTo>
                  <a:pt x="7773677" y="2968506"/>
                  <a:pt x="7806486" y="2954532"/>
                  <a:pt x="7751618" y="2972821"/>
                </a:cubicBezTo>
                <a:cubicBezTo>
                  <a:pt x="7766670" y="3228701"/>
                  <a:pt x="7752329" y="3068328"/>
                  <a:pt x="7772400" y="3222203"/>
                </a:cubicBezTo>
                <a:cubicBezTo>
                  <a:pt x="7779624" y="3277583"/>
                  <a:pt x="7779636" y="3334276"/>
                  <a:pt x="7793182" y="3388458"/>
                </a:cubicBezTo>
                <a:lnTo>
                  <a:pt x="7813964" y="3471585"/>
                </a:lnTo>
                <a:cubicBezTo>
                  <a:pt x="7817428" y="3485440"/>
                  <a:pt x="7819839" y="3499601"/>
                  <a:pt x="7824355" y="3513149"/>
                </a:cubicBezTo>
                <a:cubicBezTo>
                  <a:pt x="7827819" y="3523540"/>
                  <a:pt x="7831864" y="3533754"/>
                  <a:pt x="7834746" y="3544321"/>
                </a:cubicBezTo>
                <a:cubicBezTo>
                  <a:pt x="7842261" y="3571877"/>
                  <a:pt x="7846495" y="3600353"/>
                  <a:pt x="7855527" y="3627449"/>
                </a:cubicBezTo>
                <a:cubicBezTo>
                  <a:pt x="7858991" y="3637840"/>
                  <a:pt x="7863036" y="3648054"/>
                  <a:pt x="7865918" y="3658621"/>
                </a:cubicBezTo>
                <a:cubicBezTo>
                  <a:pt x="7873433" y="3686177"/>
                  <a:pt x="7877668" y="3714653"/>
                  <a:pt x="7886700" y="3741749"/>
                </a:cubicBezTo>
                <a:cubicBezTo>
                  <a:pt x="7911998" y="3817642"/>
                  <a:pt x="7902169" y="3782842"/>
                  <a:pt x="7917873" y="3845658"/>
                </a:cubicBezTo>
                <a:cubicBezTo>
                  <a:pt x="7907482" y="3849122"/>
                  <a:pt x="7897653" y="3856049"/>
                  <a:pt x="7886700" y="3856049"/>
                </a:cubicBezTo>
                <a:cubicBezTo>
                  <a:pt x="7872419" y="3856049"/>
                  <a:pt x="7858684" y="3850174"/>
                  <a:pt x="7845136" y="3845658"/>
                </a:cubicBezTo>
                <a:cubicBezTo>
                  <a:pt x="7817061" y="3836300"/>
                  <a:pt x="7789486" y="3825476"/>
                  <a:pt x="7762009" y="3814485"/>
                </a:cubicBezTo>
                <a:cubicBezTo>
                  <a:pt x="7720202" y="3797762"/>
                  <a:pt x="7678121" y="3781571"/>
                  <a:pt x="7637318" y="3762530"/>
                </a:cubicBezTo>
                <a:cubicBezTo>
                  <a:pt x="7626002" y="3757249"/>
                  <a:pt x="7617462" y="3747030"/>
                  <a:pt x="7606146" y="3741749"/>
                </a:cubicBezTo>
                <a:cubicBezTo>
                  <a:pt x="7430539" y="3659799"/>
                  <a:pt x="7526493" y="3712519"/>
                  <a:pt x="7325591" y="3648230"/>
                </a:cubicBezTo>
                <a:cubicBezTo>
                  <a:pt x="7290061" y="3636861"/>
                  <a:pt x="7257255" y="3617900"/>
                  <a:pt x="7221682" y="3606667"/>
                </a:cubicBezTo>
                <a:cubicBezTo>
                  <a:pt x="7145265" y="3582536"/>
                  <a:pt x="7094736" y="3582846"/>
                  <a:pt x="7013864" y="3575494"/>
                </a:cubicBezTo>
                <a:cubicBezTo>
                  <a:pt x="6986155" y="3578958"/>
                  <a:pt x="6938867" y="3559170"/>
                  <a:pt x="6930736" y="3585885"/>
                </a:cubicBezTo>
                <a:cubicBezTo>
                  <a:pt x="6908526" y="3658859"/>
                  <a:pt x="6936216" y="3738365"/>
                  <a:pt x="6941127" y="3814485"/>
                </a:cubicBezTo>
                <a:cubicBezTo>
                  <a:pt x="6943146" y="3845784"/>
                  <a:pt x="6948235" y="3876811"/>
                  <a:pt x="6951518" y="3908003"/>
                </a:cubicBezTo>
                <a:cubicBezTo>
                  <a:pt x="6955162" y="3942621"/>
                  <a:pt x="6958445" y="3977276"/>
                  <a:pt x="6961909" y="4011912"/>
                </a:cubicBezTo>
                <a:cubicBezTo>
                  <a:pt x="6958445" y="4119285"/>
                  <a:pt x="6972586" y="4228688"/>
                  <a:pt x="6951518" y="4334030"/>
                </a:cubicBezTo>
                <a:cubicBezTo>
                  <a:pt x="6948054" y="4351348"/>
                  <a:pt x="6916196" y="4329580"/>
                  <a:pt x="6899564" y="4323640"/>
                </a:cubicBezTo>
                <a:cubicBezTo>
                  <a:pt x="6867438" y="4312167"/>
                  <a:pt x="6837885" y="4294322"/>
                  <a:pt x="6806046" y="4282076"/>
                </a:cubicBezTo>
                <a:cubicBezTo>
                  <a:pt x="6792717" y="4276949"/>
                  <a:pt x="6777854" y="4276699"/>
                  <a:pt x="6764482" y="4271685"/>
                </a:cubicBezTo>
                <a:cubicBezTo>
                  <a:pt x="6722322" y="4255875"/>
                  <a:pt x="6680938" y="4238017"/>
                  <a:pt x="6639791" y="4219730"/>
                </a:cubicBezTo>
                <a:cubicBezTo>
                  <a:pt x="6618559" y="4210294"/>
                  <a:pt x="6599083" y="4197025"/>
                  <a:pt x="6577446" y="4188558"/>
                </a:cubicBezTo>
                <a:cubicBezTo>
                  <a:pt x="6519297" y="4165804"/>
                  <a:pt x="6460184" y="4145512"/>
                  <a:pt x="6400800" y="4126212"/>
                </a:cubicBezTo>
                <a:cubicBezTo>
                  <a:pt x="6321606" y="4100474"/>
                  <a:pt x="6239124" y="4084403"/>
                  <a:pt x="6161809" y="4053476"/>
                </a:cubicBezTo>
                <a:cubicBezTo>
                  <a:pt x="6100389" y="4028907"/>
                  <a:pt x="6090479" y="4023764"/>
                  <a:pt x="6016336" y="4001521"/>
                </a:cubicBezTo>
                <a:cubicBezTo>
                  <a:pt x="5938257" y="3978097"/>
                  <a:pt x="5890476" y="3972574"/>
                  <a:pt x="5818909" y="3939176"/>
                </a:cubicBezTo>
                <a:cubicBezTo>
                  <a:pt x="5793604" y="3927367"/>
                  <a:pt x="5770688" y="3910984"/>
                  <a:pt x="5746173" y="3897612"/>
                </a:cubicBezTo>
                <a:cubicBezTo>
                  <a:pt x="5732574" y="3890195"/>
                  <a:pt x="5718464" y="3883757"/>
                  <a:pt x="5704609" y="3876830"/>
                </a:cubicBezTo>
                <a:cubicBezTo>
                  <a:pt x="5690755" y="3880294"/>
                  <a:pt x="5674928" y="3879299"/>
                  <a:pt x="5663046" y="3887221"/>
                </a:cubicBezTo>
                <a:cubicBezTo>
                  <a:pt x="5652655" y="3894148"/>
                  <a:pt x="5649931" y="3908536"/>
                  <a:pt x="5642264" y="3918394"/>
                </a:cubicBezTo>
                <a:cubicBezTo>
                  <a:pt x="5625656" y="3939748"/>
                  <a:pt x="5608589" y="3960798"/>
                  <a:pt x="5590309" y="3980740"/>
                </a:cubicBezTo>
                <a:cubicBezTo>
                  <a:pt x="5552408" y="4022086"/>
                  <a:pt x="5493804" y="4079063"/>
                  <a:pt x="5444836" y="4105430"/>
                </a:cubicBezTo>
                <a:cubicBezTo>
                  <a:pt x="5280037" y="4194168"/>
                  <a:pt x="5300307" y="4167383"/>
                  <a:pt x="5174673" y="4219730"/>
                </a:cubicBezTo>
                <a:cubicBezTo>
                  <a:pt x="5118836" y="4242995"/>
                  <a:pt x="5058749" y="4258913"/>
                  <a:pt x="5008418" y="4292467"/>
                </a:cubicBezTo>
                <a:cubicBezTo>
                  <a:pt x="4987636" y="4306321"/>
                  <a:pt x="4968751" y="4323564"/>
                  <a:pt x="4946073" y="4334030"/>
                </a:cubicBezTo>
                <a:cubicBezTo>
                  <a:pt x="4931476" y="4340767"/>
                  <a:pt x="4857095" y="4358872"/>
                  <a:pt x="4831773" y="4365203"/>
                </a:cubicBezTo>
                <a:cubicBezTo>
                  <a:pt x="4760314" y="4412842"/>
                  <a:pt x="4793122" y="4398868"/>
                  <a:pt x="4738255" y="4417158"/>
                </a:cubicBezTo>
                <a:cubicBezTo>
                  <a:pt x="4667078" y="4488334"/>
                  <a:pt x="4700363" y="4463200"/>
                  <a:pt x="4644736" y="4500285"/>
                </a:cubicBezTo>
                <a:cubicBezTo>
                  <a:pt x="4501890" y="4214590"/>
                  <a:pt x="4698160" y="4614385"/>
                  <a:pt x="4572000" y="4334030"/>
                </a:cubicBezTo>
                <a:cubicBezTo>
                  <a:pt x="4552931" y="4291654"/>
                  <a:pt x="4524350" y="4253425"/>
                  <a:pt x="4509655" y="4209340"/>
                </a:cubicBezTo>
                <a:cubicBezTo>
                  <a:pt x="4506191" y="4198949"/>
                  <a:pt x="4504162" y="4187964"/>
                  <a:pt x="4499264" y="4178167"/>
                </a:cubicBezTo>
                <a:cubicBezTo>
                  <a:pt x="4487588" y="4154814"/>
                  <a:pt x="4467007" y="4132235"/>
                  <a:pt x="4447309" y="4115821"/>
                </a:cubicBezTo>
                <a:cubicBezTo>
                  <a:pt x="4437715" y="4107826"/>
                  <a:pt x="4428602" y="4095788"/>
                  <a:pt x="4416136" y="4095040"/>
                </a:cubicBezTo>
                <a:cubicBezTo>
                  <a:pt x="4253601" y="4085288"/>
                  <a:pt x="4090555" y="4088113"/>
                  <a:pt x="3927764" y="4084649"/>
                </a:cubicBezTo>
                <a:lnTo>
                  <a:pt x="3522518" y="4095040"/>
                </a:lnTo>
                <a:cubicBezTo>
                  <a:pt x="3498050" y="4096104"/>
                  <a:pt x="3473542" y="4099490"/>
                  <a:pt x="3449782" y="4105430"/>
                </a:cubicBezTo>
                <a:cubicBezTo>
                  <a:pt x="3431686" y="4109954"/>
                  <a:pt x="3414872" y="4118636"/>
                  <a:pt x="3397827" y="4126212"/>
                </a:cubicBezTo>
                <a:cubicBezTo>
                  <a:pt x="3376050" y="4135891"/>
                  <a:pt x="3344194" y="4151857"/>
                  <a:pt x="3325091" y="4167776"/>
                </a:cubicBezTo>
                <a:cubicBezTo>
                  <a:pt x="3313802" y="4177184"/>
                  <a:pt x="3305207" y="4189541"/>
                  <a:pt x="3293918" y="4198949"/>
                </a:cubicBezTo>
                <a:cubicBezTo>
                  <a:pt x="3207118" y="4271282"/>
                  <a:pt x="3322647" y="4159829"/>
                  <a:pt x="3231573" y="4250903"/>
                </a:cubicBezTo>
                <a:cubicBezTo>
                  <a:pt x="3200732" y="4247048"/>
                  <a:pt x="3131676" y="4240469"/>
                  <a:pt x="3096491" y="4230121"/>
                </a:cubicBezTo>
                <a:cubicBezTo>
                  <a:pt x="3054459" y="4217759"/>
                  <a:pt x="3013364" y="4202412"/>
                  <a:pt x="2971800" y="4188558"/>
                </a:cubicBezTo>
                <a:cubicBezTo>
                  <a:pt x="2879862" y="4157912"/>
                  <a:pt x="2934371" y="4176646"/>
                  <a:pt x="2753591" y="4105430"/>
                </a:cubicBezTo>
                <a:cubicBezTo>
                  <a:pt x="2701528" y="4084920"/>
                  <a:pt x="2652013" y="4056657"/>
                  <a:pt x="2597727" y="4043085"/>
                </a:cubicBezTo>
                <a:cubicBezTo>
                  <a:pt x="2583873" y="4039621"/>
                  <a:pt x="2569895" y="4036617"/>
                  <a:pt x="2556164" y="4032694"/>
                </a:cubicBezTo>
                <a:cubicBezTo>
                  <a:pt x="2521394" y="4022760"/>
                  <a:pt x="2487226" y="4010724"/>
                  <a:pt x="2452255" y="4001521"/>
                </a:cubicBezTo>
                <a:cubicBezTo>
                  <a:pt x="2386581" y="3984239"/>
                  <a:pt x="2358295" y="3980666"/>
                  <a:pt x="2296391" y="3970349"/>
                </a:cubicBezTo>
                <a:cubicBezTo>
                  <a:pt x="2275609" y="3977276"/>
                  <a:pt x="2252125" y="3978760"/>
                  <a:pt x="2234046" y="3991130"/>
                </a:cubicBezTo>
                <a:cubicBezTo>
                  <a:pt x="2185366" y="4024437"/>
                  <a:pt x="2137805" y="4061040"/>
                  <a:pt x="2098964" y="4105430"/>
                </a:cubicBezTo>
                <a:cubicBezTo>
                  <a:pt x="2037248" y="4175962"/>
                  <a:pt x="2018670" y="4204616"/>
                  <a:pt x="1943100" y="4261294"/>
                </a:cubicBezTo>
                <a:cubicBezTo>
                  <a:pt x="1930708" y="4270588"/>
                  <a:pt x="1914819" y="4274106"/>
                  <a:pt x="1901536" y="4282076"/>
                </a:cubicBezTo>
                <a:cubicBezTo>
                  <a:pt x="1880119" y="4294926"/>
                  <a:pt x="1862886" y="4315742"/>
                  <a:pt x="1839191" y="4323640"/>
                </a:cubicBezTo>
                <a:cubicBezTo>
                  <a:pt x="1795053" y="4338351"/>
                  <a:pt x="1771357" y="4344616"/>
                  <a:pt x="1724891" y="4375594"/>
                </a:cubicBezTo>
                <a:cubicBezTo>
                  <a:pt x="1704109" y="4389449"/>
                  <a:pt x="1686241" y="4409260"/>
                  <a:pt x="1662546" y="4417158"/>
                </a:cubicBezTo>
                <a:cubicBezTo>
                  <a:pt x="1619526" y="4431498"/>
                  <a:pt x="1640487" y="4421474"/>
                  <a:pt x="1600200" y="4448330"/>
                </a:cubicBezTo>
                <a:cubicBezTo>
                  <a:pt x="1580775" y="4273509"/>
                  <a:pt x="1599187" y="4430341"/>
                  <a:pt x="1579418" y="4282076"/>
                </a:cubicBezTo>
                <a:cubicBezTo>
                  <a:pt x="1566363" y="4184164"/>
                  <a:pt x="1578370" y="4226977"/>
                  <a:pt x="1558636" y="4167776"/>
                </a:cubicBezTo>
                <a:cubicBezTo>
                  <a:pt x="1555173" y="4143531"/>
                  <a:pt x="1552627" y="4119136"/>
                  <a:pt x="1548246" y="4095040"/>
                </a:cubicBezTo>
                <a:cubicBezTo>
                  <a:pt x="1545691" y="4080989"/>
                  <a:pt x="1549280" y="4062045"/>
                  <a:pt x="1537855" y="4053476"/>
                </a:cubicBezTo>
                <a:cubicBezTo>
                  <a:pt x="1529093" y="4046904"/>
                  <a:pt x="1517214" y="4060858"/>
                  <a:pt x="1506682" y="4063867"/>
                </a:cubicBezTo>
                <a:cubicBezTo>
                  <a:pt x="1483994" y="4070349"/>
                  <a:pt x="1434590" y="4081588"/>
                  <a:pt x="1413164" y="4084649"/>
                </a:cubicBezTo>
                <a:cubicBezTo>
                  <a:pt x="1382115" y="4089085"/>
                  <a:pt x="1350819" y="4091576"/>
                  <a:pt x="1319646" y="4095040"/>
                </a:cubicBezTo>
                <a:cubicBezTo>
                  <a:pt x="1274619" y="4091576"/>
                  <a:pt x="1229403" y="4090030"/>
                  <a:pt x="1184564" y="4084649"/>
                </a:cubicBezTo>
                <a:cubicBezTo>
                  <a:pt x="1142727" y="4079629"/>
                  <a:pt x="1101752" y="4068520"/>
                  <a:pt x="1059873" y="4063867"/>
                </a:cubicBezTo>
                <a:cubicBezTo>
                  <a:pt x="1014851" y="4058864"/>
                  <a:pt x="950650" y="4053450"/>
                  <a:pt x="904009" y="4043085"/>
                </a:cubicBezTo>
                <a:cubicBezTo>
                  <a:pt x="893317" y="4040709"/>
                  <a:pt x="883509" y="4035157"/>
                  <a:pt x="872836" y="4032694"/>
                </a:cubicBezTo>
                <a:cubicBezTo>
                  <a:pt x="838418" y="4024751"/>
                  <a:pt x="802437" y="4023082"/>
                  <a:pt x="768927" y="4011912"/>
                </a:cubicBezTo>
                <a:cubicBezTo>
                  <a:pt x="713229" y="3993345"/>
                  <a:pt x="761026" y="4007846"/>
                  <a:pt x="685800" y="3991130"/>
                </a:cubicBezTo>
                <a:cubicBezTo>
                  <a:pt x="671859" y="3988032"/>
                  <a:pt x="657915" y="3984844"/>
                  <a:pt x="644236" y="3980740"/>
                </a:cubicBezTo>
                <a:cubicBezTo>
                  <a:pt x="623254" y="3974446"/>
                  <a:pt x="603774" y="3960953"/>
                  <a:pt x="581891" y="3959958"/>
                </a:cubicBezTo>
                <a:lnTo>
                  <a:pt x="353291" y="3949567"/>
                </a:lnTo>
                <a:cubicBezTo>
                  <a:pt x="175088" y="3924109"/>
                  <a:pt x="346108" y="3952966"/>
                  <a:pt x="249382" y="3928785"/>
                </a:cubicBezTo>
                <a:cubicBezTo>
                  <a:pt x="232248" y="3924502"/>
                  <a:pt x="214636" y="3922365"/>
                  <a:pt x="197427" y="3918394"/>
                </a:cubicBezTo>
                <a:cubicBezTo>
                  <a:pt x="169597" y="3911972"/>
                  <a:pt x="142009" y="3904539"/>
                  <a:pt x="114300" y="3897612"/>
                </a:cubicBezTo>
                <a:cubicBezTo>
                  <a:pt x="114297" y="3897611"/>
                  <a:pt x="31177" y="3876831"/>
                  <a:pt x="31173" y="3876830"/>
                </a:cubicBezTo>
                <a:lnTo>
                  <a:pt x="0" y="3866440"/>
                </a:lnTo>
                <a:cubicBezTo>
                  <a:pt x="23702" y="3795333"/>
                  <a:pt x="-7782" y="3867727"/>
                  <a:pt x="93518" y="3783312"/>
                </a:cubicBezTo>
                <a:cubicBezTo>
                  <a:pt x="114300" y="3765994"/>
                  <a:pt x="133934" y="3747197"/>
                  <a:pt x="155864" y="3731358"/>
                </a:cubicBezTo>
                <a:cubicBezTo>
                  <a:pt x="237444" y="3672440"/>
                  <a:pt x="268881" y="3663226"/>
                  <a:pt x="332509" y="3606667"/>
                </a:cubicBezTo>
                <a:cubicBezTo>
                  <a:pt x="364448" y="3578277"/>
                  <a:pt x="390478" y="3547741"/>
                  <a:pt x="415636" y="3513149"/>
                </a:cubicBezTo>
                <a:cubicBezTo>
                  <a:pt x="430327" y="3492949"/>
                  <a:pt x="457200" y="3450803"/>
                  <a:pt x="457200" y="3450803"/>
                </a:cubicBezTo>
                <a:cubicBezTo>
                  <a:pt x="453736" y="3436949"/>
                  <a:pt x="451325" y="3422788"/>
                  <a:pt x="446809" y="3409240"/>
                </a:cubicBezTo>
                <a:cubicBezTo>
                  <a:pt x="432243" y="3365542"/>
                  <a:pt x="391605" y="3282179"/>
                  <a:pt x="374073" y="3253376"/>
                </a:cubicBezTo>
                <a:cubicBezTo>
                  <a:pt x="345598" y="3206596"/>
                  <a:pt x="311581" y="3163423"/>
                  <a:pt x="280555" y="3118294"/>
                </a:cubicBezTo>
                <a:cubicBezTo>
                  <a:pt x="273480" y="3108003"/>
                  <a:pt x="267266" y="3097112"/>
                  <a:pt x="259773" y="3087121"/>
                </a:cubicBezTo>
                <a:cubicBezTo>
                  <a:pt x="238991" y="3059412"/>
                  <a:pt x="216640" y="3032813"/>
                  <a:pt x="197427" y="3003994"/>
                </a:cubicBezTo>
                <a:cubicBezTo>
                  <a:pt x="188835" y="2991106"/>
                  <a:pt x="185757" y="2974957"/>
                  <a:pt x="176646" y="2962430"/>
                </a:cubicBezTo>
                <a:cubicBezTo>
                  <a:pt x="157864" y="2936604"/>
                  <a:pt x="132332" y="2916049"/>
                  <a:pt x="114300" y="2889694"/>
                </a:cubicBezTo>
                <a:cubicBezTo>
                  <a:pt x="87128" y="2849982"/>
                  <a:pt x="65961" y="2806478"/>
                  <a:pt x="41564" y="2765003"/>
                </a:cubicBezTo>
                <a:cubicBezTo>
                  <a:pt x="3811" y="2700823"/>
                  <a:pt x="17290" y="2733746"/>
                  <a:pt x="0" y="2681876"/>
                </a:cubicBezTo>
                <a:cubicBezTo>
                  <a:pt x="3464" y="2664558"/>
                  <a:pt x="2493" y="2645718"/>
                  <a:pt x="10391" y="2629921"/>
                </a:cubicBezTo>
                <a:cubicBezTo>
                  <a:pt x="22833" y="2605038"/>
                  <a:pt x="74334" y="2578040"/>
                  <a:pt x="93518" y="2567576"/>
                </a:cubicBezTo>
                <a:cubicBezTo>
                  <a:pt x="214751" y="2501448"/>
                  <a:pt x="92819" y="2572225"/>
                  <a:pt x="238991" y="2505230"/>
                </a:cubicBezTo>
                <a:cubicBezTo>
                  <a:pt x="359770" y="2449873"/>
                  <a:pt x="383202" y="2434699"/>
                  <a:pt x="477982" y="2380540"/>
                </a:cubicBezTo>
                <a:cubicBezTo>
                  <a:pt x="482882" y="2365840"/>
                  <a:pt x="498764" y="2320851"/>
                  <a:pt x="498764" y="2307803"/>
                </a:cubicBezTo>
                <a:cubicBezTo>
                  <a:pt x="498764" y="2269239"/>
                  <a:pt x="494240" y="2221047"/>
                  <a:pt x="477982" y="2183112"/>
                </a:cubicBezTo>
                <a:cubicBezTo>
                  <a:pt x="471880" y="2168875"/>
                  <a:pt x="462639" y="2156052"/>
                  <a:pt x="457200" y="2141549"/>
                </a:cubicBezTo>
                <a:cubicBezTo>
                  <a:pt x="431430" y="2072829"/>
                  <a:pt x="402265" y="2004932"/>
                  <a:pt x="384464" y="1933730"/>
                </a:cubicBezTo>
                <a:cubicBezTo>
                  <a:pt x="366115" y="1860335"/>
                  <a:pt x="366832" y="1860055"/>
                  <a:pt x="332509" y="1757085"/>
                </a:cubicBezTo>
                <a:cubicBezTo>
                  <a:pt x="319689" y="1718625"/>
                  <a:pt x="304581" y="1680964"/>
                  <a:pt x="290946" y="1642785"/>
                </a:cubicBezTo>
                <a:cubicBezTo>
                  <a:pt x="287262" y="1632470"/>
                  <a:pt x="285004" y="1621621"/>
                  <a:pt x="280555" y="1611612"/>
                </a:cubicBezTo>
                <a:cubicBezTo>
                  <a:pt x="266700" y="1580439"/>
                  <a:pt x="252111" y="1549583"/>
                  <a:pt x="238991" y="1518094"/>
                </a:cubicBezTo>
                <a:cubicBezTo>
                  <a:pt x="234778" y="1507983"/>
                  <a:pt x="232343" y="1497215"/>
                  <a:pt x="228600" y="1486921"/>
                </a:cubicBezTo>
                <a:cubicBezTo>
                  <a:pt x="218487" y="1459109"/>
                  <a:pt x="208695" y="1431158"/>
                  <a:pt x="197427" y="1403794"/>
                </a:cubicBezTo>
                <a:cubicBezTo>
                  <a:pt x="174527" y="1348180"/>
                  <a:pt x="159231" y="1327254"/>
                  <a:pt x="145473" y="1279103"/>
                </a:cubicBezTo>
                <a:cubicBezTo>
                  <a:pt x="141550" y="1265372"/>
                  <a:pt x="139186" y="1251218"/>
                  <a:pt x="135082" y="1237540"/>
                </a:cubicBezTo>
                <a:cubicBezTo>
                  <a:pt x="128787" y="1216558"/>
                  <a:pt x="114300" y="1175194"/>
                  <a:pt x="114300" y="1175194"/>
                </a:cubicBezTo>
                <a:cubicBezTo>
                  <a:pt x="135082" y="1164803"/>
                  <a:pt x="154439" y="1150854"/>
                  <a:pt x="176646" y="1144021"/>
                </a:cubicBezTo>
                <a:cubicBezTo>
                  <a:pt x="200054" y="1136818"/>
                  <a:pt x="225366" y="1138433"/>
                  <a:pt x="249382" y="1133630"/>
                </a:cubicBezTo>
                <a:cubicBezTo>
                  <a:pt x="277389" y="1128029"/>
                  <a:pt x="304436" y="1118112"/>
                  <a:pt x="332509" y="1112849"/>
                </a:cubicBezTo>
                <a:cubicBezTo>
                  <a:pt x="359955" y="1107703"/>
                  <a:pt x="388036" y="1106704"/>
                  <a:pt x="415636" y="1102458"/>
                </a:cubicBezTo>
                <a:cubicBezTo>
                  <a:pt x="438848" y="1098887"/>
                  <a:pt x="485022" y="1088571"/>
                  <a:pt x="509155" y="1081676"/>
                </a:cubicBezTo>
                <a:cubicBezTo>
                  <a:pt x="613504" y="1051862"/>
                  <a:pt x="451953" y="1093379"/>
                  <a:pt x="581891" y="1060894"/>
                </a:cubicBezTo>
                <a:cubicBezTo>
                  <a:pt x="592282" y="1050503"/>
                  <a:pt x="605276" y="1042182"/>
                  <a:pt x="613064" y="1029721"/>
                </a:cubicBezTo>
                <a:cubicBezTo>
                  <a:pt x="632684" y="998330"/>
                  <a:pt x="647346" y="923767"/>
                  <a:pt x="654627" y="894640"/>
                </a:cubicBezTo>
                <a:cubicBezTo>
                  <a:pt x="661554" y="818440"/>
                  <a:pt x="678733" y="742482"/>
                  <a:pt x="675409" y="666040"/>
                </a:cubicBezTo>
                <a:cubicBezTo>
                  <a:pt x="671945" y="586376"/>
                  <a:pt x="669992" y="506633"/>
                  <a:pt x="665018" y="427049"/>
                </a:cubicBezTo>
                <a:cubicBezTo>
                  <a:pt x="663062" y="395745"/>
                  <a:pt x="658292" y="364680"/>
                  <a:pt x="654627" y="333530"/>
                </a:cubicBezTo>
                <a:cubicBezTo>
                  <a:pt x="651364" y="305797"/>
                  <a:pt x="648185" y="278047"/>
                  <a:pt x="644236" y="250403"/>
                </a:cubicBezTo>
                <a:cubicBezTo>
                  <a:pt x="637587" y="203858"/>
                  <a:pt x="632408" y="180868"/>
                  <a:pt x="623455" y="136103"/>
                </a:cubicBezTo>
                <a:cubicBezTo>
                  <a:pt x="626919" y="108394"/>
                  <a:pt x="606137" y="56440"/>
                  <a:pt x="633846" y="52976"/>
                </a:cubicBezTo>
                <a:cubicBezTo>
                  <a:pt x="667869" y="48723"/>
                  <a:pt x="681613" y="102212"/>
                  <a:pt x="706582" y="125712"/>
                </a:cubicBezTo>
                <a:cubicBezTo>
                  <a:pt x="740515" y="157649"/>
                  <a:pt x="773212" y="191271"/>
                  <a:pt x="810491" y="219230"/>
                </a:cubicBezTo>
                <a:cubicBezTo>
                  <a:pt x="871821" y="265228"/>
                  <a:pt x="859621" y="254448"/>
                  <a:pt x="935182" y="323140"/>
                </a:cubicBezTo>
                <a:cubicBezTo>
                  <a:pt x="993640" y="376283"/>
                  <a:pt x="944976" y="346071"/>
                  <a:pt x="1039091" y="416658"/>
                </a:cubicBezTo>
                <a:cubicBezTo>
                  <a:pt x="1110026" y="469860"/>
                  <a:pt x="1113765" y="469581"/>
                  <a:pt x="1174173" y="499785"/>
                </a:cubicBezTo>
                <a:cubicBezTo>
                  <a:pt x="1184564" y="496321"/>
                  <a:pt x="1197601" y="497139"/>
                  <a:pt x="1205346" y="489394"/>
                </a:cubicBezTo>
                <a:cubicBezTo>
                  <a:pt x="1265493" y="429247"/>
                  <a:pt x="1230441" y="429359"/>
                  <a:pt x="1278082" y="364703"/>
                </a:cubicBezTo>
                <a:cubicBezTo>
                  <a:pt x="1313071" y="317218"/>
                  <a:pt x="1354621" y="274933"/>
                  <a:pt x="1392382" y="229621"/>
                </a:cubicBezTo>
                <a:cubicBezTo>
                  <a:pt x="1431682" y="182461"/>
                  <a:pt x="1431077" y="175598"/>
                  <a:pt x="1475509" y="136103"/>
                </a:cubicBezTo>
                <a:cubicBezTo>
                  <a:pt x="1492085" y="121369"/>
                  <a:pt x="1510773" y="109144"/>
                  <a:pt x="1527464" y="94540"/>
                </a:cubicBezTo>
                <a:cubicBezTo>
                  <a:pt x="1538523" y="84863"/>
                  <a:pt x="1547347" y="72775"/>
                  <a:pt x="1558636" y="63367"/>
                </a:cubicBezTo>
                <a:cubicBezTo>
                  <a:pt x="1568230" y="55372"/>
                  <a:pt x="1580215" y="50580"/>
                  <a:pt x="1589809" y="42585"/>
                </a:cubicBezTo>
                <a:cubicBezTo>
                  <a:pt x="1641700" y="-657"/>
                  <a:pt x="1597372" y="19282"/>
                  <a:pt x="1652155" y="1021"/>
                </a:cubicBezTo>
                <a:cubicBezTo>
                  <a:pt x="1700305" y="73250"/>
                  <a:pt x="1642872" y="-17541"/>
                  <a:pt x="1693718" y="84149"/>
                </a:cubicBezTo>
                <a:cubicBezTo>
                  <a:pt x="1702750" y="102213"/>
                  <a:pt x="1715859" y="118039"/>
                  <a:pt x="1724891" y="136103"/>
                </a:cubicBezTo>
                <a:cubicBezTo>
                  <a:pt x="1729789" y="145900"/>
                  <a:pt x="1730384" y="157479"/>
                  <a:pt x="1735282" y="167276"/>
                </a:cubicBezTo>
                <a:cubicBezTo>
                  <a:pt x="1744314" y="185340"/>
                  <a:pt x="1757423" y="201166"/>
                  <a:pt x="1766455" y="219230"/>
                </a:cubicBezTo>
                <a:cubicBezTo>
                  <a:pt x="1774796" y="235913"/>
                  <a:pt x="1778895" y="254502"/>
                  <a:pt x="1787236" y="271185"/>
                </a:cubicBezTo>
                <a:cubicBezTo>
                  <a:pt x="1792821" y="282355"/>
                  <a:pt x="1802433" y="291188"/>
                  <a:pt x="1808018" y="302358"/>
                </a:cubicBezTo>
                <a:cubicBezTo>
                  <a:pt x="1812916" y="312154"/>
                  <a:pt x="1814094" y="323463"/>
                  <a:pt x="1818409" y="333530"/>
                </a:cubicBezTo>
                <a:cubicBezTo>
                  <a:pt x="1824511" y="347768"/>
                  <a:pt x="1833089" y="360856"/>
                  <a:pt x="1839191" y="375094"/>
                </a:cubicBezTo>
                <a:cubicBezTo>
                  <a:pt x="1843506" y="385161"/>
                  <a:pt x="1844684" y="396470"/>
                  <a:pt x="1849582" y="406267"/>
                </a:cubicBezTo>
                <a:cubicBezTo>
                  <a:pt x="1855167" y="417437"/>
                  <a:pt x="1864779" y="426270"/>
                  <a:pt x="1870364" y="437440"/>
                </a:cubicBezTo>
                <a:cubicBezTo>
                  <a:pt x="1893795" y="484301"/>
                  <a:pt x="1864315" y="455119"/>
                  <a:pt x="1901536" y="499785"/>
                </a:cubicBezTo>
                <a:cubicBezTo>
                  <a:pt x="1910943" y="511074"/>
                  <a:pt x="1923301" y="519669"/>
                  <a:pt x="1932709" y="530958"/>
                </a:cubicBezTo>
                <a:cubicBezTo>
                  <a:pt x="1940704" y="540552"/>
                  <a:pt x="1950028" y="536153"/>
                  <a:pt x="1963882" y="530958"/>
                </a:cubicBezTo>
                <a:close/>
              </a:path>
            </a:pathLst>
          </a:cu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92498E24-7597-B343-9660-89D97DADD173}"/>
              </a:ext>
            </a:extLst>
          </p:cNvPr>
          <p:cNvSpPr/>
          <p:nvPr/>
        </p:nvSpPr>
        <p:spPr>
          <a:xfrm>
            <a:off x="2554889" y="903478"/>
            <a:ext cx="6746542" cy="3539430"/>
          </a:xfrm>
          <a:prstGeom prst="rect">
            <a:avLst/>
          </a:prstGeom>
        </p:spPr>
        <p:txBody>
          <a:bodyPr wrap="square">
            <a:spAutoFit/>
          </a:bodyPr>
          <a:lstStyle/>
          <a:p>
            <a:r>
              <a:rPr lang="en-US" sz="2800" b="1" dirty="0">
                <a:latin typeface="Avenir Book" panose="02000503020000020003" pitchFamily="2" charset="0"/>
              </a:rPr>
              <a:t>Takeaway</a:t>
            </a:r>
            <a:br>
              <a:rPr lang="en-US" sz="2800" b="1" dirty="0">
                <a:latin typeface="Avenir Book" panose="02000503020000020003" pitchFamily="2" charset="0"/>
              </a:rPr>
            </a:br>
            <a:r>
              <a:rPr lang="en-US" sz="2800" b="1" dirty="0">
                <a:solidFill>
                  <a:srgbClr val="C00000"/>
                </a:solidFill>
                <a:latin typeface="Avenir Book" panose="02000503020000020003" pitchFamily="2" charset="0"/>
              </a:rPr>
              <a:t>BERT</a:t>
            </a:r>
            <a:r>
              <a:rPr lang="en-US" sz="2800" dirty="0">
                <a:latin typeface="Avenir Book" panose="02000503020000020003" pitchFamily="2" charset="0"/>
              </a:rPr>
              <a:t> is incredible for learning </a:t>
            </a:r>
            <a:r>
              <a:rPr lang="en-US" sz="2800" b="1" dirty="0">
                <a:latin typeface="Avenir Book" panose="02000503020000020003" pitchFamily="2" charset="0"/>
              </a:rPr>
              <a:t>contextualized embeddings </a:t>
            </a:r>
            <a:r>
              <a:rPr lang="en-US" sz="2800" dirty="0">
                <a:latin typeface="Avenir Book" panose="02000503020000020003" pitchFamily="2" charset="0"/>
              </a:rPr>
              <a:t>of words and using transfer learning for other tasks (e.g., classification).</a:t>
            </a:r>
            <a:br>
              <a:rPr lang="en-US" sz="2800" dirty="0">
                <a:latin typeface="Avenir Book" panose="02000503020000020003" pitchFamily="2" charset="0"/>
              </a:rPr>
            </a:br>
            <a:endParaRPr lang="en-US" sz="2800" dirty="0">
              <a:latin typeface="Avenir Book" panose="02000503020000020003" pitchFamily="2" charset="0"/>
            </a:endParaRPr>
          </a:p>
          <a:p>
            <a:r>
              <a:rPr lang="en-US" sz="2800" dirty="0">
                <a:latin typeface="Avenir Book" panose="02000503020000020003" pitchFamily="2" charset="0"/>
              </a:rPr>
              <a:t>Can’t generate </a:t>
            </a:r>
            <a:r>
              <a:rPr lang="en-US" sz="2800" i="1" dirty="0">
                <a:latin typeface="Avenir Book" panose="02000503020000020003" pitchFamily="2" charset="0"/>
              </a:rPr>
              <a:t>new sentences </a:t>
            </a:r>
            <a:r>
              <a:rPr lang="en-US" sz="2800" dirty="0">
                <a:latin typeface="Avenir Book" panose="02000503020000020003" pitchFamily="2" charset="0"/>
              </a:rPr>
              <a:t>though, due to </a:t>
            </a:r>
            <a:r>
              <a:rPr lang="en-US" sz="2800" dirty="0">
                <a:highlight>
                  <a:srgbClr val="FFFF00"/>
                </a:highlight>
                <a:latin typeface="Avenir Book" panose="02000503020000020003" pitchFamily="2" charset="0"/>
              </a:rPr>
              <a:t>no decoders</a:t>
            </a:r>
            <a:r>
              <a:rPr lang="en-US" sz="2800" dirty="0">
                <a:latin typeface="Avenir Book" panose="02000503020000020003" pitchFamily="2" charset="0"/>
              </a:rPr>
              <a:t>.</a:t>
            </a:r>
          </a:p>
        </p:txBody>
      </p:sp>
      <p:sp>
        <p:nvSpPr>
          <p:cNvPr id="89" name="Slide Number Placeholder 9">
            <a:extLst>
              <a:ext uri="{FF2B5EF4-FFF2-40B4-BE49-F238E27FC236}">
                <a16:creationId xmlns:a16="http://schemas.microsoft.com/office/drawing/2014/main" id="{23F8348B-C0F7-BD4E-987A-E62355DE3A9E}"/>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17</a:t>
            </a:fld>
            <a:endParaRPr lang="en-US" dirty="0"/>
          </a:p>
        </p:txBody>
      </p:sp>
    </p:spTree>
    <p:extLst>
      <p:ext uri="{BB962C8B-B14F-4D97-AF65-F5344CB8AC3E}">
        <p14:creationId xmlns:p14="http://schemas.microsoft.com/office/powerpoint/2010/main" val="9589601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C65D98FA-9749-3A47-91F8-287455BAABD5}"/>
              </a:ext>
            </a:extLst>
          </p:cNvPr>
          <p:cNvSpPr/>
          <p:nvPr/>
        </p:nvSpPr>
        <p:spPr>
          <a:xfrm>
            <a:off x="327186" y="611377"/>
            <a:ext cx="1692114" cy="744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itle 1">
            <a:extLst>
              <a:ext uri="{FF2B5EF4-FFF2-40B4-BE49-F238E27FC236}">
                <a16:creationId xmlns:a16="http://schemas.microsoft.com/office/drawing/2014/main" id="{4F05DC78-549D-7D4D-90A2-0A40A1B16D11}"/>
              </a:ext>
            </a:extLst>
          </p:cNvPr>
          <p:cNvSpPr txBox="1">
            <a:spLocks/>
          </p:cNvSpPr>
          <p:nvPr/>
        </p:nvSpPr>
        <p:spPr>
          <a:xfrm>
            <a:off x="233452" y="174626"/>
            <a:ext cx="1989048"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Extensions</a:t>
            </a:r>
            <a:endParaRPr lang="en-US" dirty="0">
              <a:solidFill>
                <a:srgbClr val="7030A0"/>
              </a:solidFill>
            </a:endParaRPr>
          </a:p>
        </p:txBody>
      </p:sp>
      <p:sp>
        <p:nvSpPr>
          <p:cNvPr id="9" name="Slide Number Placeholder 9">
            <a:extLst>
              <a:ext uri="{FF2B5EF4-FFF2-40B4-BE49-F238E27FC236}">
                <a16:creationId xmlns:a16="http://schemas.microsoft.com/office/drawing/2014/main" id="{F447D785-B15D-224E-8D32-339319F5AAF6}"/>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18</a:t>
            </a:fld>
            <a:endParaRPr lang="en-US" dirty="0"/>
          </a:p>
        </p:txBody>
      </p:sp>
      <p:sp>
        <p:nvSpPr>
          <p:cNvPr id="10" name="Title 1">
            <a:extLst>
              <a:ext uri="{FF2B5EF4-FFF2-40B4-BE49-F238E27FC236}">
                <a16:creationId xmlns:a16="http://schemas.microsoft.com/office/drawing/2014/main" id="{BC1990D0-4F85-074C-8656-F39CCEB6708F}"/>
              </a:ext>
            </a:extLst>
          </p:cNvPr>
          <p:cNvSpPr txBox="1">
            <a:spLocks/>
          </p:cNvSpPr>
          <p:nvPr/>
        </p:nvSpPr>
        <p:spPr>
          <a:xfrm>
            <a:off x="754304" y="1122552"/>
            <a:ext cx="10916995" cy="412321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pPr>
            <a:r>
              <a:rPr lang="en-US" sz="2400" b="1" dirty="0">
                <a:solidFill>
                  <a:srgbClr val="C00000"/>
                </a:solidFill>
                <a:latin typeface="Avenir Book" panose="02000503020000020003" pitchFamily="2" charset="0"/>
              </a:rPr>
              <a:t>Transformer-Encoders</a:t>
            </a:r>
          </a:p>
          <a:p>
            <a:pPr marL="342900" indent="-342900">
              <a:lnSpc>
                <a:spcPct val="150000"/>
              </a:lnSpc>
              <a:buFont typeface="Arial" panose="020B0604020202020204" pitchFamily="34" charset="0"/>
              <a:buChar char="•"/>
            </a:pPr>
            <a:r>
              <a:rPr lang="en-US" sz="2400" dirty="0">
                <a:latin typeface="Avenir Book" panose="02000503020000020003" pitchFamily="2" charset="0"/>
              </a:rPr>
              <a:t>BERT</a:t>
            </a:r>
          </a:p>
          <a:p>
            <a:pPr marL="342900" indent="-342900">
              <a:lnSpc>
                <a:spcPct val="150000"/>
              </a:lnSpc>
              <a:buFont typeface="Arial" panose="020B0604020202020204" pitchFamily="34" charset="0"/>
              <a:buChar char="•"/>
            </a:pPr>
            <a:r>
              <a:rPr lang="en-US" sz="2400" dirty="0">
                <a:latin typeface="Avenir Book" panose="02000503020000020003" pitchFamily="2" charset="0"/>
              </a:rPr>
              <a:t>ALBERT (A Lite BERT …)</a:t>
            </a:r>
          </a:p>
          <a:p>
            <a:pPr marL="342900" indent="-342900">
              <a:lnSpc>
                <a:spcPct val="150000"/>
              </a:lnSpc>
              <a:buFont typeface="Arial" panose="020B0604020202020204" pitchFamily="34" charset="0"/>
              <a:buChar char="•"/>
            </a:pPr>
            <a:r>
              <a:rPr lang="en-US" sz="2400" dirty="0" err="1">
                <a:latin typeface="Avenir Book" panose="02000503020000020003" pitchFamily="2" charset="0"/>
              </a:rPr>
              <a:t>RoBERTa</a:t>
            </a:r>
            <a:r>
              <a:rPr lang="en-US" sz="2400" dirty="0">
                <a:latin typeface="Avenir Book" panose="02000503020000020003" pitchFamily="2" charset="0"/>
              </a:rPr>
              <a:t> (A Robustly Optimized BERT …)</a:t>
            </a:r>
          </a:p>
          <a:p>
            <a:pPr marL="342900" indent="-342900">
              <a:lnSpc>
                <a:spcPct val="150000"/>
              </a:lnSpc>
              <a:buFont typeface="Arial" panose="020B0604020202020204" pitchFamily="34" charset="0"/>
              <a:buChar char="•"/>
            </a:pPr>
            <a:r>
              <a:rPr lang="en-US" sz="2400" dirty="0" err="1">
                <a:latin typeface="Avenir Book" panose="02000503020000020003" pitchFamily="2" charset="0"/>
              </a:rPr>
              <a:t>DistilBERT</a:t>
            </a:r>
            <a:r>
              <a:rPr lang="en-US" sz="2400" dirty="0">
                <a:latin typeface="Avenir Book" panose="02000503020000020003" pitchFamily="2" charset="0"/>
              </a:rPr>
              <a:t> (small BERT)</a:t>
            </a:r>
          </a:p>
          <a:p>
            <a:pPr marL="342900" indent="-342900">
              <a:lnSpc>
                <a:spcPct val="150000"/>
              </a:lnSpc>
              <a:buFont typeface="Arial" panose="020B0604020202020204" pitchFamily="34" charset="0"/>
              <a:buChar char="•"/>
            </a:pPr>
            <a:r>
              <a:rPr lang="en-US" sz="2400" dirty="0">
                <a:latin typeface="Avenir Book" panose="02000503020000020003" pitchFamily="2" charset="0"/>
              </a:rPr>
              <a:t>ELECTRA (Pre-training Text Encoders as Discriminators not Generators) </a:t>
            </a:r>
          </a:p>
          <a:p>
            <a:pPr marL="342900" indent="-342900">
              <a:lnSpc>
                <a:spcPct val="150000"/>
              </a:lnSpc>
              <a:buFont typeface="Arial" panose="020B0604020202020204" pitchFamily="34" charset="0"/>
              <a:buChar char="•"/>
            </a:pPr>
            <a:r>
              <a:rPr lang="en-US" sz="2400" dirty="0" err="1">
                <a:latin typeface="Avenir Book" panose="02000503020000020003" pitchFamily="2" charset="0"/>
              </a:rPr>
              <a:t>Longformer</a:t>
            </a:r>
            <a:r>
              <a:rPr lang="en-US" sz="2400" dirty="0">
                <a:latin typeface="Avenir Book" panose="02000503020000020003" pitchFamily="2" charset="0"/>
              </a:rPr>
              <a:t> (Long-Document Transformer)</a:t>
            </a:r>
          </a:p>
        </p:txBody>
      </p:sp>
    </p:spTree>
    <p:extLst>
      <p:ext uri="{BB962C8B-B14F-4D97-AF65-F5344CB8AC3E}">
        <p14:creationId xmlns:p14="http://schemas.microsoft.com/office/powerpoint/2010/main" val="2014832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C65D98FA-9749-3A47-91F8-287455BAABD5}"/>
              </a:ext>
            </a:extLst>
          </p:cNvPr>
          <p:cNvSpPr/>
          <p:nvPr/>
        </p:nvSpPr>
        <p:spPr>
          <a:xfrm>
            <a:off x="327186" y="611377"/>
            <a:ext cx="1692114" cy="744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itle 1">
            <a:extLst>
              <a:ext uri="{FF2B5EF4-FFF2-40B4-BE49-F238E27FC236}">
                <a16:creationId xmlns:a16="http://schemas.microsoft.com/office/drawing/2014/main" id="{4F05DC78-549D-7D4D-90A2-0A40A1B16D11}"/>
              </a:ext>
            </a:extLst>
          </p:cNvPr>
          <p:cNvSpPr txBox="1">
            <a:spLocks/>
          </p:cNvSpPr>
          <p:nvPr/>
        </p:nvSpPr>
        <p:spPr>
          <a:xfrm>
            <a:off x="233452" y="174626"/>
            <a:ext cx="1989048"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Extensions</a:t>
            </a:r>
            <a:endParaRPr lang="en-US" dirty="0">
              <a:solidFill>
                <a:srgbClr val="7030A0"/>
              </a:solidFill>
            </a:endParaRPr>
          </a:p>
        </p:txBody>
      </p:sp>
      <p:sp>
        <p:nvSpPr>
          <p:cNvPr id="9" name="Slide Number Placeholder 9">
            <a:extLst>
              <a:ext uri="{FF2B5EF4-FFF2-40B4-BE49-F238E27FC236}">
                <a16:creationId xmlns:a16="http://schemas.microsoft.com/office/drawing/2014/main" id="{F447D785-B15D-224E-8D32-339319F5AAF6}"/>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19</a:t>
            </a:fld>
            <a:endParaRPr lang="en-US" dirty="0"/>
          </a:p>
        </p:txBody>
      </p:sp>
      <p:sp>
        <p:nvSpPr>
          <p:cNvPr id="10" name="Title 1">
            <a:extLst>
              <a:ext uri="{FF2B5EF4-FFF2-40B4-BE49-F238E27FC236}">
                <a16:creationId xmlns:a16="http://schemas.microsoft.com/office/drawing/2014/main" id="{BC1990D0-4F85-074C-8656-F39CCEB6708F}"/>
              </a:ext>
            </a:extLst>
          </p:cNvPr>
          <p:cNvSpPr txBox="1">
            <a:spLocks/>
          </p:cNvSpPr>
          <p:nvPr/>
        </p:nvSpPr>
        <p:spPr>
          <a:xfrm>
            <a:off x="754304" y="1122552"/>
            <a:ext cx="10916995" cy="412321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pPr>
            <a:r>
              <a:rPr lang="en-US" sz="2400" b="1" dirty="0">
                <a:solidFill>
                  <a:srgbClr val="C00000"/>
                </a:solidFill>
                <a:latin typeface="Avenir Book" panose="02000503020000020003" pitchFamily="2" charset="0"/>
              </a:rPr>
              <a:t>Autoregressive</a:t>
            </a:r>
          </a:p>
          <a:p>
            <a:pPr marL="342900" indent="-342900">
              <a:lnSpc>
                <a:spcPct val="150000"/>
              </a:lnSpc>
              <a:buFont typeface="Arial" panose="020B0604020202020204" pitchFamily="34" charset="0"/>
              <a:buChar char="•"/>
            </a:pPr>
            <a:r>
              <a:rPr lang="en-US" sz="2400" dirty="0">
                <a:latin typeface="Avenir Book" panose="02000503020000020003" pitchFamily="2" charset="0"/>
              </a:rPr>
              <a:t>GPT (Generative Pre-training)</a:t>
            </a:r>
          </a:p>
          <a:p>
            <a:pPr marL="342900" indent="-342900">
              <a:lnSpc>
                <a:spcPct val="150000"/>
              </a:lnSpc>
              <a:buFont typeface="Arial" panose="020B0604020202020204" pitchFamily="34" charset="0"/>
              <a:buChar char="•"/>
            </a:pPr>
            <a:r>
              <a:rPr lang="en-US" sz="2400" dirty="0">
                <a:latin typeface="Avenir Book" panose="02000503020000020003" pitchFamily="2" charset="0"/>
              </a:rPr>
              <a:t>CTRL (Conditional Transformer LM for Controllable Generation)</a:t>
            </a:r>
          </a:p>
          <a:p>
            <a:pPr marL="342900" indent="-342900">
              <a:lnSpc>
                <a:spcPct val="150000"/>
              </a:lnSpc>
              <a:buFont typeface="Arial" panose="020B0604020202020204" pitchFamily="34" charset="0"/>
              <a:buChar char="•"/>
            </a:pPr>
            <a:r>
              <a:rPr lang="en-US" sz="2400" dirty="0">
                <a:latin typeface="Avenir Book" panose="02000503020000020003" pitchFamily="2" charset="0"/>
              </a:rPr>
              <a:t>Reformer</a:t>
            </a:r>
          </a:p>
          <a:p>
            <a:pPr marL="342900" indent="-342900">
              <a:lnSpc>
                <a:spcPct val="150000"/>
              </a:lnSpc>
              <a:buFont typeface="Arial" panose="020B0604020202020204" pitchFamily="34" charset="0"/>
              <a:buChar char="•"/>
            </a:pPr>
            <a:r>
              <a:rPr lang="en-US" sz="2400" dirty="0" err="1">
                <a:latin typeface="Avenir Book" panose="02000503020000020003" pitchFamily="2" charset="0"/>
              </a:rPr>
              <a:t>XLNet</a:t>
            </a:r>
            <a:endParaRPr lang="en-US" sz="2400" dirty="0">
              <a:latin typeface="Avenir Book" panose="02000503020000020003" pitchFamily="2" charset="0"/>
            </a:endParaRPr>
          </a:p>
        </p:txBody>
      </p:sp>
    </p:spTree>
    <p:extLst>
      <p:ext uri="{BB962C8B-B14F-4D97-AF65-F5344CB8AC3E}">
        <p14:creationId xmlns:p14="http://schemas.microsoft.com/office/powerpoint/2010/main" val="765789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a:t>
            </a:fld>
            <a:endParaRPr lang="en-US" dirty="0"/>
          </a:p>
        </p:txBody>
      </p:sp>
      <p:sp>
        <p:nvSpPr>
          <p:cNvPr id="14" name="Title 1">
            <a:extLst>
              <a:ext uri="{FF2B5EF4-FFF2-40B4-BE49-F238E27FC236}">
                <a16:creationId xmlns:a16="http://schemas.microsoft.com/office/drawing/2014/main" id="{3F791E0B-008D-2D4D-BAF8-C19F81F112E4}"/>
              </a:ext>
            </a:extLst>
          </p:cNvPr>
          <p:cNvSpPr>
            <a:spLocks noGrp="1"/>
          </p:cNvSpPr>
          <p:nvPr>
            <p:ph type="title" idx="4294967295"/>
          </p:nvPr>
        </p:nvSpPr>
        <p:spPr>
          <a:xfrm>
            <a:off x="483326" y="279400"/>
            <a:ext cx="5612674" cy="612775"/>
          </a:xfrm>
        </p:spPr>
        <p:txBody>
          <a:bodyPr>
            <a:noAutofit/>
          </a:bodyPr>
          <a:lstStyle/>
          <a:p>
            <a:r>
              <a:rPr lang="en-US" sz="4000" b="1" dirty="0">
                <a:solidFill>
                  <a:srgbClr val="DE55B3"/>
                </a:solidFill>
                <a:latin typeface="Avenir Black" panose="02000503020000020003" pitchFamily="2" charset="0"/>
              </a:rPr>
              <a:t>ANNOUNCEMENTS</a:t>
            </a:r>
          </a:p>
        </p:txBody>
      </p:sp>
      <p:sp>
        <p:nvSpPr>
          <p:cNvPr id="8" name="Rectangle 7">
            <a:extLst>
              <a:ext uri="{FF2B5EF4-FFF2-40B4-BE49-F238E27FC236}">
                <a16:creationId xmlns:a16="http://schemas.microsoft.com/office/drawing/2014/main" id="{6DC880AC-9A27-734E-B6F8-26783E30FB60}"/>
              </a:ext>
            </a:extLst>
          </p:cNvPr>
          <p:cNvSpPr/>
          <p:nvPr/>
        </p:nvSpPr>
        <p:spPr>
          <a:xfrm>
            <a:off x="475344" y="1029833"/>
            <a:ext cx="11716656" cy="3691588"/>
          </a:xfrm>
          <a:prstGeom prst="rect">
            <a:avLst/>
          </a:prstGeom>
        </p:spPr>
        <p:txBody>
          <a:bodyPr wrap="square">
            <a:spAutoFit/>
          </a:bodyPr>
          <a:lstStyle/>
          <a:p>
            <a:pPr marL="342900" indent="-342900">
              <a:lnSpc>
                <a:spcPct val="200000"/>
              </a:lnSpc>
              <a:buFont typeface="Arial" panose="020B0604020202020204" pitchFamily="34" charset="0"/>
              <a:buChar char="•"/>
            </a:pPr>
            <a:r>
              <a:rPr lang="en-US" sz="2400" b="1" dirty="0">
                <a:solidFill>
                  <a:srgbClr val="C00000"/>
                </a:solidFill>
                <a:latin typeface="Avenir Light" panose="020B0402020203020204" pitchFamily="34" charset="77"/>
              </a:rPr>
              <a:t>HW3 </a:t>
            </a:r>
            <a:r>
              <a:rPr lang="en-US" sz="2400" dirty="0">
                <a:latin typeface="Avenir Light" panose="020B0402020203020204" pitchFamily="34" charset="77"/>
              </a:rPr>
              <a:t>has been released! Due </a:t>
            </a:r>
            <a:r>
              <a:rPr lang="en-US" sz="2400" dirty="0">
                <a:highlight>
                  <a:srgbClr val="FFFF00"/>
                </a:highlight>
                <a:latin typeface="Avenir Light" panose="020B0402020203020204" pitchFamily="34" charset="77"/>
              </a:rPr>
              <a:t>Oct 19 (Tues)</a:t>
            </a:r>
            <a:r>
              <a:rPr lang="en-US" sz="2400" dirty="0">
                <a:latin typeface="Avenir Light" panose="020B0402020203020204" pitchFamily="34" charset="77"/>
              </a:rPr>
              <a:t> @ 11:59pm.</a:t>
            </a:r>
          </a:p>
          <a:p>
            <a:pPr marL="342900" indent="-342900">
              <a:lnSpc>
                <a:spcPct val="200000"/>
              </a:lnSpc>
              <a:buFont typeface="Arial" panose="020B0604020202020204" pitchFamily="34" charset="0"/>
              <a:buChar char="•"/>
            </a:pPr>
            <a:r>
              <a:rPr lang="en-US" sz="2400" b="1" dirty="0">
                <a:solidFill>
                  <a:srgbClr val="C00000"/>
                </a:solidFill>
                <a:latin typeface="Avenir Light" panose="020B0402020203020204" pitchFamily="34" charset="77"/>
              </a:rPr>
              <a:t>Research Project Phase 2 </a:t>
            </a:r>
            <a:r>
              <a:rPr lang="en-US" sz="2400" dirty="0">
                <a:latin typeface="Avenir Light" panose="020B0402020203020204" pitchFamily="34" charset="77"/>
              </a:rPr>
              <a:t>due </a:t>
            </a:r>
            <a:r>
              <a:rPr lang="en-US" sz="2400" dirty="0">
                <a:highlight>
                  <a:srgbClr val="FFFF00"/>
                </a:highlight>
                <a:latin typeface="Avenir Light" panose="020B0402020203020204" pitchFamily="34" charset="77"/>
              </a:rPr>
              <a:t>Oct 14 (Thurs) @ 11:59pm</a:t>
            </a:r>
          </a:p>
          <a:p>
            <a:pPr marL="342900" indent="-342900">
              <a:lnSpc>
                <a:spcPct val="200000"/>
              </a:lnSpc>
              <a:buFont typeface="Arial" panose="020B0604020202020204" pitchFamily="34" charset="0"/>
              <a:buChar char="•"/>
            </a:pPr>
            <a:r>
              <a:rPr lang="en-US" sz="2400" dirty="0">
                <a:latin typeface="Avenir Book" panose="02000503020000020003" pitchFamily="2" charset="0"/>
              </a:rPr>
              <a:t>Read “</a:t>
            </a:r>
            <a:r>
              <a:rPr lang="en-US" sz="2400" dirty="0">
                <a:latin typeface="Avenir Book" panose="02000503020000020003" pitchFamily="2" charset="0"/>
                <a:hlinkClick r:id="rId2"/>
              </a:rPr>
              <a:t>Man is to Computer Programmer as Woman is to Homemaker? Debiasing Word Embeddings</a:t>
            </a:r>
            <a:r>
              <a:rPr lang="en-US" sz="2400" dirty="0">
                <a:latin typeface="Avenir Book" panose="02000503020000020003" pitchFamily="2" charset="0"/>
              </a:rPr>
              <a:t>” before </a:t>
            </a:r>
            <a:r>
              <a:rPr lang="en-US" sz="2400" dirty="0">
                <a:highlight>
                  <a:srgbClr val="FFFF00"/>
                </a:highlight>
                <a:latin typeface="Avenir Book" panose="02000503020000020003" pitchFamily="2" charset="0"/>
              </a:rPr>
              <a:t>Oct 14 (Thurs)</a:t>
            </a:r>
          </a:p>
          <a:p>
            <a:pPr marL="342900" indent="-342900">
              <a:lnSpc>
                <a:spcPct val="200000"/>
              </a:lnSpc>
              <a:buFont typeface="Arial" panose="020B0604020202020204" pitchFamily="34" charset="0"/>
              <a:buChar char="•"/>
            </a:pPr>
            <a:r>
              <a:rPr lang="en-US" sz="2400" b="1" dirty="0">
                <a:latin typeface="Avenir Book" panose="02000503020000020003" pitchFamily="2" charset="0"/>
              </a:rPr>
              <a:t>International Collegiate Programming Contest </a:t>
            </a:r>
            <a:r>
              <a:rPr lang="en-US" sz="2400" dirty="0">
                <a:latin typeface="Avenir Book" panose="02000503020000020003" pitchFamily="2" charset="0"/>
              </a:rPr>
              <a:t>(ICPC) news</a:t>
            </a:r>
          </a:p>
        </p:txBody>
      </p:sp>
    </p:spTree>
    <p:extLst>
      <p:ext uri="{BB962C8B-B14F-4D97-AF65-F5344CB8AC3E}">
        <p14:creationId xmlns:p14="http://schemas.microsoft.com/office/powerpoint/2010/main" val="28115294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536F85B-CBE1-1F4C-AA38-2EB37524DF13}"/>
              </a:ext>
            </a:extLst>
          </p:cNvPr>
          <p:cNvSpPr/>
          <p:nvPr/>
        </p:nvSpPr>
        <p:spPr>
          <a:xfrm>
            <a:off x="2123863" y="1386792"/>
            <a:ext cx="3280475" cy="48412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DAB0366A-5361-BE44-B5E9-741ADC5E6DA8}"/>
              </a:ext>
            </a:extLst>
          </p:cNvPr>
          <p:cNvSpPr txBox="1">
            <a:spLocks/>
          </p:cNvSpPr>
          <p:nvPr/>
        </p:nvSpPr>
        <p:spPr>
          <a:xfrm>
            <a:off x="2154343" y="1053179"/>
            <a:ext cx="4582634" cy="40622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BERT (finishing up)</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GPT-2</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Issues and remaining work</a:t>
            </a:r>
          </a:p>
        </p:txBody>
      </p:sp>
      <p:sp>
        <p:nvSpPr>
          <p:cNvPr id="2" name="Rectangle 1">
            <a:extLst>
              <a:ext uri="{FF2B5EF4-FFF2-40B4-BE49-F238E27FC236}">
                <a16:creationId xmlns:a16="http://schemas.microsoft.com/office/drawing/2014/main" id="{98B7CA55-066D-DE4F-98F1-19E39CB74039}"/>
              </a:ext>
            </a:extLst>
          </p:cNvPr>
          <p:cNvSpPr/>
          <p:nvPr/>
        </p:nvSpPr>
        <p:spPr>
          <a:xfrm>
            <a:off x="525395" y="468403"/>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24" name="Rectangle 23">
            <a:extLst>
              <a:ext uri="{FF2B5EF4-FFF2-40B4-BE49-F238E27FC236}">
                <a16:creationId xmlns:a16="http://schemas.microsoft.com/office/drawing/2014/main" id="{A7A2B262-1905-B048-9BD2-3DC366DF00F8}"/>
              </a:ext>
            </a:extLst>
          </p:cNvPr>
          <p:cNvSpPr/>
          <p:nvPr/>
        </p:nvSpPr>
        <p:spPr>
          <a:xfrm>
            <a:off x="1071344" y="1538140"/>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340C0715-8833-7240-B8B8-8B7B5D1B06CA}"/>
              </a:ext>
            </a:extLst>
          </p:cNvPr>
          <p:cNvSpPr/>
          <p:nvPr/>
        </p:nvSpPr>
        <p:spPr>
          <a:xfrm>
            <a:off x="1071344" y="1628855"/>
            <a:ext cx="771242" cy="10036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lide Number Placeholder 9">
            <a:extLst>
              <a:ext uri="{FF2B5EF4-FFF2-40B4-BE49-F238E27FC236}">
                <a16:creationId xmlns:a16="http://schemas.microsoft.com/office/drawing/2014/main" id="{82D599B4-861E-C544-96B5-4A43FBA2BABB}"/>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20</a:t>
            </a:fld>
            <a:endParaRPr lang="en-US" dirty="0"/>
          </a:p>
        </p:txBody>
      </p:sp>
      <p:sp>
        <p:nvSpPr>
          <p:cNvPr id="12" name="Rectangle 11">
            <a:extLst>
              <a:ext uri="{FF2B5EF4-FFF2-40B4-BE49-F238E27FC236}">
                <a16:creationId xmlns:a16="http://schemas.microsoft.com/office/drawing/2014/main" id="{C0710466-1E7F-1F40-B739-C94E9BE2D7DC}"/>
              </a:ext>
            </a:extLst>
          </p:cNvPr>
          <p:cNvSpPr/>
          <p:nvPr/>
        </p:nvSpPr>
        <p:spPr>
          <a:xfrm>
            <a:off x="1071344" y="2382901"/>
            <a:ext cx="771242" cy="90716"/>
          </a:xfrm>
          <a:prstGeom prst="rect">
            <a:avLst/>
          </a:prstGeom>
          <a:solidFill>
            <a:srgbClr val="FF9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55DCEF7C-B7F4-0B42-B697-667670128C14}"/>
              </a:ext>
            </a:extLst>
          </p:cNvPr>
          <p:cNvSpPr/>
          <p:nvPr/>
        </p:nvSpPr>
        <p:spPr>
          <a:xfrm>
            <a:off x="1071344" y="2473616"/>
            <a:ext cx="771242" cy="10036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C14FD0C-0401-C644-9003-0CBA89D84AF7}"/>
              </a:ext>
            </a:extLst>
          </p:cNvPr>
          <p:cNvSpPr/>
          <p:nvPr/>
        </p:nvSpPr>
        <p:spPr>
          <a:xfrm>
            <a:off x="1071344" y="3250625"/>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C005AC6-7BD6-CE4A-BD98-9B5BB1E8C346}"/>
              </a:ext>
            </a:extLst>
          </p:cNvPr>
          <p:cNvSpPr/>
          <p:nvPr/>
        </p:nvSpPr>
        <p:spPr>
          <a:xfrm>
            <a:off x="1071344" y="3341340"/>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418115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536F85B-CBE1-1F4C-AA38-2EB37524DF13}"/>
              </a:ext>
            </a:extLst>
          </p:cNvPr>
          <p:cNvSpPr/>
          <p:nvPr/>
        </p:nvSpPr>
        <p:spPr>
          <a:xfrm>
            <a:off x="2154343" y="2231553"/>
            <a:ext cx="1175011" cy="48412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98B7CA55-066D-DE4F-98F1-19E39CB74039}"/>
              </a:ext>
            </a:extLst>
          </p:cNvPr>
          <p:cNvSpPr/>
          <p:nvPr/>
        </p:nvSpPr>
        <p:spPr>
          <a:xfrm>
            <a:off x="525395" y="468403"/>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24" name="Rectangle 23">
            <a:extLst>
              <a:ext uri="{FF2B5EF4-FFF2-40B4-BE49-F238E27FC236}">
                <a16:creationId xmlns:a16="http://schemas.microsoft.com/office/drawing/2014/main" id="{A7A2B262-1905-B048-9BD2-3DC366DF00F8}"/>
              </a:ext>
            </a:extLst>
          </p:cNvPr>
          <p:cNvSpPr/>
          <p:nvPr/>
        </p:nvSpPr>
        <p:spPr>
          <a:xfrm>
            <a:off x="1071344" y="1538140"/>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340C0715-8833-7240-B8B8-8B7B5D1B06CA}"/>
              </a:ext>
            </a:extLst>
          </p:cNvPr>
          <p:cNvSpPr/>
          <p:nvPr/>
        </p:nvSpPr>
        <p:spPr>
          <a:xfrm>
            <a:off x="1071344" y="1628855"/>
            <a:ext cx="771242" cy="10036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lide Number Placeholder 9">
            <a:extLst>
              <a:ext uri="{FF2B5EF4-FFF2-40B4-BE49-F238E27FC236}">
                <a16:creationId xmlns:a16="http://schemas.microsoft.com/office/drawing/2014/main" id="{82D599B4-861E-C544-96B5-4A43FBA2BABB}"/>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21</a:t>
            </a:fld>
            <a:endParaRPr lang="en-US" dirty="0"/>
          </a:p>
        </p:txBody>
      </p:sp>
      <p:sp>
        <p:nvSpPr>
          <p:cNvPr id="12" name="Rectangle 11">
            <a:extLst>
              <a:ext uri="{FF2B5EF4-FFF2-40B4-BE49-F238E27FC236}">
                <a16:creationId xmlns:a16="http://schemas.microsoft.com/office/drawing/2014/main" id="{C0710466-1E7F-1F40-B739-C94E9BE2D7DC}"/>
              </a:ext>
            </a:extLst>
          </p:cNvPr>
          <p:cNvSpPr/>
          <p:nvPr/>
        </p:nvSpPr>
        <p:spPr>
          <a:xfrm>
            <a:off x="1071344" y="2382901"/>
            <a:ext cx="771242" cy="90716"/>
          </a:xfrm>
          <a:prstGeom prst="rect">
            <a:avLst/>
          </a:prstGeom>
          <a:solidFill>
            <a:srgbClr val="FF9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55DCEF7C-B7F4-0B42-B697-667670128C14}"/>
              </a:ext>
            </a:extLst>
          </p:cNvPr>
          <p:cNvSpPr/>
          <p:nvPr/>
        </p:nvSpPr>
        <p:spPr>
          <a:xfrm>
            <a:off x="1071344" y="2473616"/>
            <a:ext cx="771242" cy="10036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C14FD0C-0401-C644-9003-0CBA89D84AF7}"/>
              </a:ext>
            </a:extLst>
          </p:cNvPr>
          <p:cNvSpPr/>
          <p:nvPr/>
        </p:nvSpPr>
        <p:spPr>
          <a:xfrm>
            <a:off x="1071344" y="3250625"/>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C005AC6-7BD6-CE4A-BD98-9B5BB1E8C346}"/>
              </a:ext>
            </a:extLst>
          </p:cNvPr>
          <p:cNvSpPr/>
          <p:nvPr/>
        </p:nvSpPr>
        <p:spPr>
          <a:xfrm>
            <a:off x="1071344" y="3341340"/>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a:extLst>
              <a:ext uri="{FF2B5EF4-FFF2-40B4-BE49-F238E27FC236}">
                <a16:creationId xmlns:a16="http://schemas.microsoft.com/office/drawing/2014/main" id="{F2B2E461-F8C1-0447-9BBA-786D3F64610B}"/>
              </a:ext>
            </a:extLst>
          </p:cNvPr>
          <p:cNvSpPr txBox="1">
            <a:spLocks/>
          </p:cNvSpPr>
          <p:nvPr/>
        </p:nvSpPr>
        <p:spPr>
          <a:xfrm>
            <a:off x="2154343" y="1053179"/>
            <a:ext cx="4582634" cy="40622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BERT (finishing up)</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GPT-2</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Issues and remaining work</a:t>
            </a:r>
          </a:p>
        </p:txBody>
      </p:sp>
    </p:spTree>
    <p:extLst>
      <p:ext uri="{BB962C8B-B14F-4D97-AF65-F5344CB8AC3E}">
        <p14:creationId xmlns:p14="http://schemas.microsoft.com/office/powerpoint/2010/main" val="262360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Transformer</a:t>
            </a:r>
            <a:endParaRPr lang="en-US" dirty="0">
              <a:solidFill>
                <a:srgbClr val="7030A0"/>
              </a:solidFill>
            </a:endParaRPr>
          </a:p>
        </p:txBody>
      </p:sp>
      <p:sp>
        <p:nvSpPr>
          <p:cNvPr id="105" name="Rectangle 104">
            <a:extLst>
              <a:ext uri="{FF2B5EF4-FFF2-40B4-BE49-F238E27FC236}">
                <a16:creationId xmlns:a16="http://schemas.microsoft.com/office/drawing/2014/main" id="{D2AB77F5-B141-644A-BB5E-4A9B2BE17C39}"/>
              </a:ext>
            </a:extLst>
          </p:cNvPr>
          <p:cNvSpPr/>
          <p:nvPr/>
        </p:nvSpPr>
        <p:spPr>
          <a:xfrm>
            <a:off x="1083926" y="1244520"/>
            <a:ext cx="9617747" cy="598434"/>
          </a:xfrm>
          <a:prstGeom prst="rect">
            <a:avLst/>
          </a:prstGeom>
        </p:spPr>
        <p:txBody>
          <a:bodyPr wrap="square">
            <a:spAutoFit/>
          </a:bodyPr>
          <a:lstStyle/>
          <a:p>
            <a:pPr>
              <a:lnSpc>
                <a:spcPct val="150000"/>
              </a:lnSpc>
            </a:pPr>
            <a:r>
              <a:rPr lang="en-US" sz="2400" dirty="0">
                <a:solidFill>
                  <a:schemeClr val="tx1">
                    <a:lumMod val="75000"/>
                    <a:lumOff val="25000"/>
                  </a:schemeClr>
                </a:solidFill>
                <a:latin typeface="Avenir Medium" panose="02000503020000020003" pitchFamily="2" charset="0"/>
              </a:rPr>
              <a:t>What if we want to generate a new output sequence?</a:t>
            </a:r>
            <a:endParaRPr lang="en-US" sz="2400" dirty="0">
              <a:solidFill>
                <a:srgbClr val="C00000"/>
              </a:solidFill>
              <a:latin typeface="Avenir Medium" panose="02000503020000020003" pitchFamily="2" charset="0"/>
            </a:endParaRPr>
          </a:p>
        </p:txBody>
      </p:sp>
      <p:sp>
        <p:nvSpPr>
          <p:cNvPr id="6" name="Title 1">
            <a:extLst>
              <a:ext uri="{FF2B5EF4-FFF2-40B4-BE49-F238E27FC236}">
                <a16:creationId xmlns:a16="http://schemas.microsoft.com/office/drawing/2014/main" id="{D0988FEC-243E-144B-99EB-EBF1F390F621}"/>
              </a:ext>
            </a:extLst>
          </p:cNvPr>
          <p:cNvSpPr txBox="1">
            <a:spLocks/>
          </p:cNvSpPr>
          <p:nvPr/>
        </p:nvSpPr>
        <p:spPr>
          <a:xfrm>
            <a:off x="3771181" y="2622148"/>
            <a:ext cx="4859674"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solidFill>
                  <a:srgbClr val="C00000"/>
                </a:solidFill>
              </a:rPr>
              <a:t>GPT-2</a:t>
            </a:r>
            <a:r>
              <a:rPr lang="en-US" dirty="0"/>
              <a:t> model to the rescue!</a:t>
            </a:r>
            <a:endParaRPr lang="en-US" dirty="0">
              <a:solidFill>
                <a:srgbClr val="7030A0"/>
              </a:solidFill>
            </a:endParaRPr>
          </a:p>
        </p:txBody>
      </p:sp>
      <p:sp>
        <p:nvSpPr>
          <p:cNvPr id="2" name="Rectangle 1">
            <a:extLst>
              <a:ext uri="{FF2B5EF4-FFF2-40B4-BE49-F238E27FC236}">
                <a16:creationId xmlns:a16="http://schemas.microsoft.com/office/drawing/2014/main" id="{85E8A202-991B-854F-ACA9-F5C942AC1C8D}"/>
              </a:ext>
            </a:extLst>
          </p:cNvPr>
          <p:cNvSpPr/>
          <p:nvPr/>
        </p:nvSpPr>
        <p:spPr>
          <a:xfrm>
            <a:off x="3771181" y="3250724"/>
            <a:ext cx="4493144" cy="400110"/>
          </a:xfrm>
          <a:prstGeom prst="rect">
            <a:avLst/>
          </a:prstGeom>
        </p:spPr>
        <p:txBody>
          <a:bodyPr wrap="square">
            <a:spAutoFit/>
          </a:bodyPr>
          <a:lstStyle/>
          <a:p>
            <a:r>
              <a:rPr lang="en-US" sz="2000" b="1" dirty="0">
                <a:latin typeface="Avenir Book" panose="02000503020000020003" pitchFamily="2" charset="0"/>
              </a:rPr>
              <a:t>G</a:t>
            </a:r>
            <a:r>
              <a:rPr lang="en-US" sz="2000" dirty="0">
                <a:latin typeface="Avenir Book" panose="02000503020000020003" pitchFamily="2" charset="0"/>
              </a:rPr>
              <a:t>enerative </a:t>
            </a:r>
            <a:r>
              <a:rPr lang="en-US" sz="2000" b="1" dirty="0">
                <a:latin typeface="Avenir Book" panose="02000503020000020003" pitchFamily="2" charset="0"/>
              </a:rPr>
              <a:t>P</a:t>
            </a:r>
            <a:r>
              <a:rPr lang="en-US" sz="2000" dirty="0">
                <a:latin typeface="Avenir Book" panose="02000503020000020003" pitchFamily="2" charset="0"/>
              </a:rPr>
              <a:t>re-trained </a:t>
            </a:r>
            <a:r>
              <a:rPr lang="en-US" sz="2000" b="1" dirty="0">
                <a:latin typeface="Avenir Book" panose="02000503020000020003" pitchFamily="2" charset="0"/>
              </a:rPr>
              <a:t>T</a:t>
            </a:r>
            <a:r>
              <a:rPr lang="en-US" sz="2000" dirty="0">
                <a:latin typeface="Avenir Book" panose="02000503020000020003" pitchFamily="2" charset="0"/>
              </a:rPr>
              <a:t>ransformer 2</a:t>
            </a:r>
          </a:p>
        </p:txBody>
      </p:sp>
      <p:sp>
        <p:nvSpPr>
          <p:cNvPr id="7" name="Slide Number Placeholder 9">
            <a:extLst>
              <a:ext uri="{FF2B5EF4-FFF2-40B4-BE49-F238E27FC236}">
                <a16:creationId xmlns:a16="http://schemas.microsoft.com/office/drawing/2014/main" id="{4E2039D0-53C7-2E46-99FD-3C7903DFDE80}"/>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22</a:t>
            </a:fld>
            <a:endParaRPr lang="en-US"/>
          </a:p>
        </p:txBody>
      </p:sp>
    </p:spTree>
    <p:extLst>
      <p:ext uri="{BB962C8B-B14F-4D97-AF65-F5344CB8AC3E}">
        <p14:creationId xmlns:p14="http://schemas.microsoft.com/office/powerpoint/2010/main" val="568496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 (a Transformer)</a:t>
            </a:r>
            <a:endParaRPr lang="en-US" dirty="0">
              <a:solidFill>
                <a:srgbClr val="7030A0"/>
              </a:solidFill>
            </a:endParaRPr>
          </a:p>
        </p:txBody>
      </p:sp>
      <p:sp>
        <p:nvSpPr>
          <p:cNvPr id="105" name="Rectangle 104">
            <a:extLst>
              <a:ext uri="{FF2B5EF4-FFF2-40B4-BE49-F238E27FC236}">
                <a16:creationId xmlns:a16="http://schemas.microsoft.com/office/drawing/2014/main" id="{D2AB77F5-B141-644A-BB5E-4A9B2BE17C39}"/>
              </a:ext>
            </a:extLst>
          </p:cNvPr>
          <p:cNvSpPr/>
          <p:nvPr/>
        </p:nvSpPr>
        <p:spPr>
          <a:xfrm>
            <a:off x="1232865" y="1103381"/>
            <a:ext cx="9726270" cy="830997"/>
          </a:xfrm>
          <a:prstGeom prst="rect">
            <a:avLst/>
          </a:prstGeom>
        </p:spPr>
        <p:txBody>
          <a:bodyPr wrap="square">
            <a:spAutoFit/>
          </a:bodyPr>
          <a:lstStyle/>
          <a:p>
            <a:pPr>
              <a:spcBef>
                <a:spcPts val="1000"/>
              </a:spcBef>
            </a:pPr>
            <a:r>
              <a:rPr lang="en-US" sz="2400" dirty="0">
                <a:solidFill>
                  <a:schemeClr val="tx1">
                    <a:lumMod val="75000"/>
                    <a:lumOff val="25000"/>
                  </a:schemeClr>
                </a:solidFill>
                <a:latin typeface="Avenir Medium" panose="02000503020000020003" pitchFamily="2" charset="0"/>
              </a:rPr>
              <a:t>GPT-2 uses only </a:t>
            </a:r>
            <a:r>
              <a:rPr lang="en-US" sz="2400" dirty="0">
                <a:solidFill>
                  <a:srgbClr val="C00000"/>
                </a:solidFill>
                <a:latin typeface="Avenir Medium" panose="02000503020000020003" pitchFamily="2" charset="0"/>
              </a:rPr>
              <a:t>Transformer Decoders </a:t>
            </a:r>
            <a:r>
              <a:rPr lang="en-US" sz="2400" dirty="0">
                <a:solidFill>
                  <a:schemeClr val="tx1">
                    <a:lumMod val="75000"/>
                    <a:lumOff val="25000"/>
                  </a:schemeClr>
                </a:solidFill>
                <a:latin typeface="Avenir Medium" panose="02000503020000020003" pitchFamily="2" charset="0"/>
              </a:rPr>
              <a:t>(no Encoders) to generate new sequences from scratch or from a starting sequence</a:t>
            </a:r>
          </a:p>
        </p:txBody>
      </p:sp>
      <p:sp>
        <p:nvSpPr>
          <p:cNvPr id="7" name="Slide Number Placeholder 9">
            <a:extLst>
              <a:ext uri="{FF2B5EF4-FFF2-40B4-BE49-F238E27FC236}">
                <a16:creationId xmlns:a16="http://schemas.microsoft.com/office/drawing/2014/main" id="{2D9C91AE-89BF-E149-94BC-084A457A3FB7}"/>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23</a:t>
            </a:fld>
            <a:endParaRPr lang="en-US"/>
          </a:p>
        </p:txBody>
      </p:sp>
      <p:pic>
        <p:nvPicPr>
          <p:cNvPr id="10" name="Picture 9">
            <a:extLst>
              <a:ext uri="{FF2B5EF4-FFF2-40B4-BE49-F238E27FC236}">
                <a16:creationId xmlns:a16="http://schemas.microsoft.com/office/drawing/2014/main" id="{DF316319-68AC-8F42-A9CF-84563EBD6817}"/>
              </a:ext>
            </a:extLst>
          </p:cNvPr>
          <p:cNvPicPr>
            <a:picLocks noChangeAspect="1"/>
          </p:cNvPicPr>
          <p:nvPr/>
        </p:nvPicPr>
        <p:blipFill>
          <a:blip r:embed="rId3"/>
          <a:stretch>
            <a:fillRect/>
          </a:stretch>
        </p:blipFill>
        <p:spPr>
          <a:xfrm>
            <a:off x="2651769" y="2025388"/>
            <a:ext cx="6635507" cy="4061130"/>
          </a:xfrm>
          <a:prstGeom prst="rect">
            <a:avLst/>
          </a:prstGeom>
        </p:spPr>
      </p:pic>
      <p:sp>
        <p:nvSpPr>
          <p:cNvPr id="11" name="Rectangle 10">
            <a:extLst>
              <a:ext uri="{FF2B5EF4-FFF2-40B4-BE49-F238E27FC236}">
                <a16:creationId xmlns:a16="http://schemas.microsoft.com/office/drawing/2014/main" id="{0A7E7AD2-C7B8-7441-A468-D519673D1ECF}"/>
              </a:ext>
            </a:extLst>
          </p:cNvPr>
          <p:cNvSpPr/>
          <p:nvPr/>
        </p:nvSpPr>
        <p:spPr>
          <a:xfrm>
            <a:off x="194497" y="6417997"/>
            <a:ext cx="2932213" cy="246221"/>
          </a:xfrm>
          <a:prstGeom prst="rect">
            <a:avLst/>
          </a:prstGeom>
        </p:spPr>
        <p:txBody>
          <a:bodyPr wrap="none">
            <a:spAutoFit/>
          </a:bodyPr>
          <a:lstStyle/>
          <a:p>
            <a:r>
              <a:rPr lang="en-US" sz="1000" dirty="0">
                <a:solidFill>
                  <a:srgbClr val="C00000"/>
                </a:solidFill>
              </a:rPr>
              <a:t>Image by http://</a:t>
            </a:r>
            <a:r>
              <a:rPr lang="en-US" sz="1000" dirty="0" err="1">
                <a:solidFill>
                  <a:srgbClr val="C00000"/>
                </a:solidFill>
              </a:rPr>
              <a:t>jalammar.github.io</a:t>
            </a:r>
            <a:r>
              <a:rPr lang="en-US" sz="1000" dirty="0">
                <a:solidFill>
                  <a:srgbClr val="C00000"/>
                </a:solidFill>
              </a:rPr>
              <a:t>/illustrated-gpt2/</a:t>
            </a:r>
          </a:p>
        </p:txBody>
      </p:sp>
    </p:spTree>
    <p:extLst>
      <p:ext uri="{BB962C8B-B14F-4D97-AF65-F5344CB8AC3E}">
        <p14:creationId xmlns:p14="http://schemas.microsoft.com/office/powerpoint/2010/main" val="3286031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 (a Transformer)</a:t>
            </a:r>
            <a:endParaRPr lang="en-US" dirty="0">
              <a:solidFill>
                <a:srgbClr val="7030A0"/>
              </a:solidFill>
            </a:endParaRPr>
          </a:p>
        </p:txBody>
      </p:sp>
      <p:sp>
        <p:nvSpPr>
          <p:cNvPr id="105" name="Rectangle 104">
            <a:extLst>
              <a:ext uri="{FF2B5EF4-FFF2-40B4-BE49-F238E27FC236}">
                <a16:creationId xmlns:a16="http://schemas.microsoft.com/office/drawing/2014/main" id="{D2AB77F5-B141-644A-BB5E-4A9B2BE17C39}"/>
              </a:ext>
            </a:extLst>
          </p:cNvPr>
          <p:cNvSpPr/>
          <p:nvPr/>
        </p:nvSpPr>
        <p:spPr>
          <a:xfrm>
            <a:off x="903804" y="934870"/>
            <a:ext cx="9726270" cy="2388667"/>
          </a:xfrm>
          <a:prstGeom prst="rect">
            <a:avLst/>
          </a:prstGeom>
        </p:spPr>
        <p:txBody>
          <a:bodyPr wrap="square">
            <a:spAutoFit/>
          </a:bodyPr>
          <a:lstStyle/>
          <a:p>
            <a:pPr marL="342900" indent="-342900">
              <a:lnSpc>
                <a:spcPct val="150000"/>
              </a:lnSpc>
              <a:spcBef>
                <a:spcPts val="1000"/>
              </a:spcBef>
              <a:buFont typeface="Arial" panose="020B0604020202020204" pitchFamily="34" charset="0"/>
              <a:buChar char="•"/>
            </a:pPr>
            <a:r>
              <a:rPr lang="en-US" sz="2400" dirty="0">
                <a:solidFill>
                  <a:schemeClr val="tx1">
                    <a:lumMod val="75000"/>
                    <a:lumOff val="25000"/>
                  </a:schemeClr>
                </a:solidFill>
                <a:latin typeface="Avenir Medium" panose="02000503020000020003" pitchFamily="2" charset="0"/>
              </a:rPr>
              <a:t>There is </a:t>
            </a:r>
            <a:r>
              <a:rPr lang="en-US" sz="2400" dirty="0">
                <a:solidFill>
                  <a:schemeClr val="tx1">
                    <a:lumMod val="75000"/>
                    <a:lumOff val="25000"/>
                  </a:schemeClr>
                </a:solidFill>
                <a:highlight>
                  <a:srgbClr val="FFFF00"/>
                </a:highlight>
                <a:latin typeface="Avenir Medium" panose="02000503020000020003" pitchFamily="2" charset="0"/>
              </a:rPr>
              <a:t>no Attention</a:t>
            </a:r>
            <a:r>
              <a:rPr lang="en-US" sz="2400" dirty="0">
                <a:solidFill>
                  <a:schemeClr val="tx1">
                    <a:lumMod val="75000"/>
                    <a:lumOff val="25000"/>
                  </a:schemeClr>
                </a:solidFill>
                <a:latin typeface="Avenir Medium" panose="02000503020000020003" pitchFamily="2" charset="0"/>
              </a:rPr>
              <a:t> (since there is no </a:t>
            </a:r>
            <a:r>
              <a:rPr lang="en-US" sz="2400" b="1" dirty="0">
                <a:solidFill>
                  <a:schemeClr val="tx1">
                    <a:lumMod val="75000"/>
                    <a:lumOff val="25000"/>
                  </a:schemeClr>
                </a:solidFill>
                <a:latin typeface="Avenir Medium" panose="02000503020000020003" pitchFamily="2" charset="0"/>
              </a:rPr>
              <a:t>Transformer Encoder </a:t>
            </a:r>
            <a:r>
              <a:rPr lang="en-US" sz="2400" dirty="0">
                <a:solidFill>
                  <a:schemeClr val="tx1">
                    <a:lumMod val="75000"/>
                    <a:lumOff val="25000"/>
                  </a:schemeClr>
                </a:solidFill>
                <a:latin typeface="Avenir Medium" panose="02000503020000020003" pitchFamily="2" charset="0"/>
              </a:rPr>
              <a:t>to attend to). So, there is only </a:t>
            </a:r>
            <a:r>
              <a:rPr lang="en-US" sz="2400" dirty="0">
                <a:solidFill>
                  <a:srgbClr val="C00000"/>
                </a:solidFill>
                <a:latin typeface="Avenir Medium" panose="02000503020000020003" pitchFamily="2" charset="0"/>
              </a:rPr>
              <a:t>Self-Attention</a:t>
            </a:r>
            <a:r>
              <a:rPr lang="en-US" sz="2400" dirty="0">
                <a:solidFill>
                  <a:schemeClr val="tx1">
                    <a:lumMod val="75000"/>
                    <a:lumOff val="25000"/>
                  </a:schemeClr>
                </a:solidFill>
                <a:latin typeface="Avenir Medium" panose="02000503020000020003" pitchFamily="2" charset="0"/>
              </a:rPr>
              <a:t>.</a:t>
            </a:r>
          </a:p>
          <a:p>
            <a:pPr marL="342900" indent="-342900">
              <a:lnSpc>
                <a:spcPct val="150000"/>
              </a:lnSpc>
              <a:spcBef>
                <a:spcPts val="1000"/>
              </a:spcBef>
              <a:buFont typeface="Arial" panose="020B0604020202020204" pitchFamily="34" charset="0"/>
              <a:buChar char="•"/>
            </a:pPr>
            <a:r>
              <a:rPr lang="en-US" sz="2400" dirty="0">
                <a:solidFill>
                  <a:schemeClr val="tx1">
                    <a:lumMod val="75000"/>
                    <a:lumOff val="25000"/>
                  </a:schemeClr>
                </a:solidFill>
                <a:latin typeface="Avenir Medium" panose="02000503020000020003" pitchFamily="2" charset="0"/>
              </a:rPr>
              <a:t>As it processes each word/token, it </a:t>
            </a:r>
            <a:r>
              <a:rPr lang="en-US" sz="2400" b="1" dirty="0">
                <a:solidFill>
                  <a:schemeClr val="tx1">
                    <a:lumMod val="75000"/>
                    <a:lumOff val="25000"/>
                  </a:schemeClr>
                </a:solidFill>
                <a:latin typeface="Avenir Medium" panose="02000503020000020003" pitchFamily="2" charset="0"/>
              </a:rPr>
              <a:t>masks</a:t>
            </a:r>
            <a:r>
              <a:rPr lang="en-US" sz="2400" dirty="0">
                <a:solidFill>
                  <a:schemeClr val="tx1">
                    <a:lumMod val="75000"/>
                    <a:lumOff val="25000"/>
                  </a:schemeClr>
                </a:solidFill>
                <a:latin typeface="Avenir Medium" panose="02000503020000020003" pitchFamily="2" charset="0"/>
              </a:rPr>
              <a:t> the “future” words and conditions on and attends to the previous words</a:t>
            </a:r>
          </a:p>
        </p:txBody>
      </p:sp>
      <p:pic>
        <p:nvPicPr>
          <p:cNvPr id="2" name="Picture 1">
            <a:extLst>
              <a:ext uri="{FF2B5EF4-FFF2-40B4-BE49-F238E27FC236}">
                <a16:creationId xmlns:a16="http://schemas.microsoft.com/office/drawing/2014/main" id="{6BE49B01-E1AF-5B46-8608-93E73AFD8CD3}"/>
              </a:ext>
            </a:extLst>
          </p:cNvPr>
          <p:cNvPicPr>
            <a:picLocks noChangeAspect="1"/>
          </p:cNvPicPr>
          <p:nvPr/>
        </p:nvPicPr>
        <p:blipFill>
          <a:blip r:embed="rId3"/>
          <a:stretch>
            <a:fillRect/>
          </a:stretch>
        </p:blipFill>
        <p:spPr>
          <a:xfrm>
            <a:off x="3249978" y="3268425"/>
            <a:ext cx="5692043" cy="3204685"/>
          </a:xfrm>
          <a:prstGeom prst="rect">
            <a:avLst/>
          </a:prstGeom>
        </p:spPr>
      </p:pic>
      <p:sp>
        <p:nvSpPr>
          <p:cNvPr id="6" name="Slide Number Placeholder 9">
            <a:extLst>
              <a:ext uri="{FF2B5EF4-FFF2-40B4-BE49-F238E27FC236}">
                <a16:creationId xmlns:a16="http://schemas.microsoft.com/office/drawing/2014/main" id="{18122825-AB71-6747-AC29-B067C7120B77}"/>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24</a:t>
            </a:fld>
            <a:endParaRPr lang="en-US"/>
          </a:p>
        </p:txBody>
      </p:sp>
      <p:sp>
        <p:nvSpPr>
          <p:cNvPr id="7" name="Rectangle 6">
            <a:extLst>
              <a:ext uri="{FF2B5EF4-FFF2-40B4-BE49-F238E27FC236}">
                <a16:creationId xmlns:a16="http://schemas.microsoft.com/office/drawing/2014/main" id="{05A0BC82-907F-F64C-B8B4-DB42FC4FA3A6}"/>
              </a:ext>
            </a:extLst>
          </p:cNvPr>
          <p:cNvSpPr/>
          <p:nvPr/>
        </p:nvSpPr>
        <p:spPr>
          <a:xfrm>
            <a:off x="194497" y="6417997"/>
            <a:ext cx="2932213" cy="246221"/>
          </a:xfrm>
          <a:prstGeom prst="rect">
            <a:avLst/>
          </a:prstGeom>
        </p:spPr>
        <p:txBody>
          <a:bodyPr wrap="none">
            <a:spAutoFit/>
          </a:bodyPr>
          <a:lstStyle/>
          <a:p>
            <a:r>
              <a:rPr lang="en-US" sz="1000" dirty="0">
                <a:solidFill>
                  <a:srgbClr val="C00000"/>
                </a:solidFill>
              </a:rPr>
              <a:t>Image by http://</a:t>
            </a:r>
            <a:r>
              <a:rPr lang="en-US" sz="1000" dirty="0" err="1">
                <a:solidFill>
                  <a:srgbClr val="C00000"/>
                </a:solidFill>
              </a:rPr>
              <a:t>jalammar.github.io</a:t>
            </a:r>
            <a:r>
              <a:rPr lang="en-US" sz="1000" dirty="0">
                <a:solidFill>
                  <a:srgbClr val="C00000"/>
                </a:solidFill>
              </a:rPr>
              <a:t>/illustrated-gpt2/</a:t>
            </a:r>
          </a:p>
        </p:txBody>
      </p:sp>
    </p:spTree>
    <p:extLst>
      <p:ext uri="{BB962C8B-B14F-4D97-AF65-F5344CB8AC3E}">
        <p14:creationId xmlns:p14="http://schemas.microsoft.com/office/powerpoint/2010/main" val="27634157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 (a Transformer)</a:t>
            </a:r>
            <a:endParaRPr lang="en-US" dirty="0">
              <a:solidFill>
                <a:srgbClr val="7030A0"/>
              </a:solidFill>
            </a:endParaRPr>
          </a:p>
        </p:txBody>
      </p:sp>
      <p:sp>
        <p:nvSpPr>
          <p:cNvPr id="105" name="Rectangle 104">
            <a:extLst>
              <a:ext uri="{FF2B5EF4-FFF2-40B4-BE49-F238E27FC236}">
                <a16:creationId xmlns:a16="http://schemas.microsoft.com/office/drawing/2014/main" id="{D2AB77F5-B141-644A-BB5E-4A9B2BE17C39}"/>
              </a:ext>
            </a:extLst>
          </p:cNvPr>
          <p:cNvSpPr/>
          <p:nvPr/>
        </p:nvSpPr>
        <p:spPr>
          <a:xfrm>
            <a:off x="903804" y="1092946"/>
            <a:ext cx="9726270" cy="1152431"/>
          </a:xfrm>
          <a:prstGeom prst="rect">
            <a:avLst/>
          </a:prstGeom>
        </p:spPr>
        <p:txBody>
          <a:bodyPr wrap="square">
            <a:spAutoFit/>
          </a:bodyPr>
          <a:lstStyle/>
          <a:p>
            <a:pPr>
              <a:lnSpc>
                <a:spcPct val="150000"/>
              </a:lnSpc>
              <a:spcBef>
                <a:spcPts val="1000"/>
              </a:spcBef>
            </a:pPr>
            <a:r>
              <a:rPr lang="en-US" sz="2400" dirty="0">
                <a:solidFill>
                  <a:schemeClr val="tx1">
                    <a:lumMod val="75000"/>
                    <a:lumOff val="25000"/>
                  </a:schemeClr>
                </a:solidFill>
                <a:latin typeface="Avenir Medium" panose="02000503020000020003" pitchFamily="2" charset="0"/>
              </a:rPr>
              <a:t>As it processes each word/token, it </a:t>
            </a:r>
            <a:r>
              <a:rPr lang="en-US" sz="2400" b="1" dirty="0">
                <a:solidFill>
                  <a:schemeClr val="tx1">
                    <a:lumMod val="75000"/>
                    <a:lumOff val="25000"/>
                  </a:schemeClr>
                </a:solidFill>
                <a:latin typeface="Avenir Medium" panose="02000503020000020003" pitchFamily="2" charset="0"/>
              </a:rPr>
              <a:t>masks</a:t>
            </a:r>
            <a:r>
              <a:rPr lang="en-US" sz="2400" dirty="0">
                <a:solidFill>
                  <a:schemeClr val="tx1">
                    <a:lumMod val="75000"/>
                    <a:lumOff val="25000"/>
                  </a:schemeClr>
                </a:solidFill>
                <a:latin typeface="Avenir Medium" panose="02000503020000020003" pitchFamily="2" charset="0"/>
              </a:rPr>
              <a:t> the “future” words and conditions on and attends to the previous words</a:t>
            </a:r>
          </a:p>
        </p:txBody>
      </p:sp>
      <p:pic>
        <p:nvPicPr>
          <p:cNvPr id="3" name="Picture 2">
            <a:extLst>
              <a:ext uri="{FF2B5EF4-FFF2-40B4-BE49-F238E27FC236}">
                <a16:creationId xmlns:a16="http://schemas.microsoft.com/office/drawing/2014/main" id="{0DAFF032-C936-4A45-901D-74398F26D6EF}"/>
              </a:ext>
            </a:extLst>
          </p:cNvPr>
          <p:cNvPicPr>
            <a:picLocks noChangeAspect="1"/>
          </p:cNvPicPr>
          <p:nvPr/>
        </p:nvPicPr>
        <p:blipFill>
          <a:blip r:embed="rId3"/>
          <a:stretch>
            <a:fillRect/>
          </a:stretch>
        </p:blipFill>
        <p:spPr>
          <a:xfrm>
            <a:off x="1874227" y="2959767"/>
            <a:ext cx="7984881" cy="2579871"/>
          </a:xfrm>
          <a:prstGeom prst="rect">
            <a:avLst/>
          </a:prstGeom>
        </p:spPr>
      </p:pic>
      <p:sp>
        <p:nvSpPr>
          <p:cNvPr id="7" name="Slide Number Placeholder 9">
            <a:extLst>
              <a:ext uri="{FF2B5EF4-FFF2-40B4-BE49-F238E27FC236}">
                <a16:creationId xmlns:a16="http://schemas.microsoft.com/office/drawing/2014/main" id="{01208D99-989B-5747-8BCE-26823C44ADE1}"/>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25</a:t>
            </a:fld>
            <a:endParaRPr lang="en-US"/>
          </a:p>
        </p:txBody>
      </p:sp>
      <p:sp>
        <p:nvSpPr>
          <p:cNvPr id="9" name="Rectangle 8">
            <a:extLst>
              <a:ext uri="{FF2B5EF4-FFF2-40B4-BE49-F238E27FC236}">
                <a16:creationId xmlns:a16="http://schemas.microsoft.com/office/drawing/2014/main" id="{3871C380-2953-7E4C-8643-75CB88AE0565}"/>
              </a:ext>
            </a:extLst>
          </p:cNvPr>
          <p:cNvSpPr/>
          <p:nvPr/>
        </p:nvSpPr>
        <p:spPr>
          <a:xfrm>
            <a:off x="194497" y="6417997"/>
            <a:ext cx="2932213" cy="246221"/>
          </a:xfrm>
          <a:prstGeom prst="rect">
            <a:avLst/>
          </a:prstGeom>
        </p:spPr>
        <p:txBody>
          <a:bodyPr wrap="none">
            <a:spAutoFit/>
          </a:bodyPr>
          <a:lstStyle/>
          <a:p>
            <a:r>
              <a:rPr lang="en-US" sz="1000" dirty="0">
                <a:solidFill>
                  <a:srgbClr val="C00000"/>
                </a:solidFill>
              </a:rPr>
              <a:t>Image by http://</a:t>
            </a:r>
            <a:r>
              <a:rPr lang="en-US" sz="1000" dirty="0" err="1">
                <a:solidFill>
                  <a:srgbClr val="C00000"/>
                </a:solidFill>
              </a:rPr>
              <a:t>jalammar.github.io</a:t>
            </a:r>
            <a:r>
              <a:rPr lang="en-US" sz="1000" dirty="0">
                <a:solidFill>
                  <a:srgbClr val="C00000"/>
                </a:solidFill>
              </a:rPr>
              <a:t>/illustrated-gpt2/</a:t>
            </a:r>
          </a:p>
        </p:txBody>
      </p:sp>
    </p:spTree>
    <p:extLst>
      <p:ext uri="{BB962C8B-B14F-4D97-AF65-F5344CB8AC3E}">
        <p14:creationId xmlns:p14="http://schemas.microsoft.com/office/powerpoint/2010/main" val="35538652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 (a Transformer)</a:t>
            </a:r>
            <a:endParaRPr lang="en-US" dirty="0">
              <a:solidFill>
                <a:srgbClr val="7030A0"/>
              </a:solidFill>
            </a:endParaRPr>
          </a:p>
        </p:txBody>
      </p:sp>
      <p:sp>
        <p:nvSpPr>
          <p:cNvPr id="5" name="Slide Number Placeholder 9">
            <a:extLst>
              <a:ext uri="{FF2B5EF4-FFF2-40B4-BE49-F238E27FC236}">
                <a16:creationId xmlns:a16="http://schemas.microsoft.com/office/drawing/2014/main" id="{9FC13393-4E68-7C4F-83A4-2848AC84C5A3}"/>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26</a:t>
            </a:fld>
            <a:endParaRPr lang="en-US"/>
          </a:p>
        </p:txBody>
      </p:sp>
      <p:pic>
        <p:nvPicPr>
          <p:cNvPr id="2" name="Picture 1">
            <a:extLst>
              <a:ext uri="{FF2B5EF4-FFF2-40B4-BE49-F238E27FC236}">
                <a16:creationId xmlns:a16="http://schemas.microsoft.com/office/drawing/2014/main" id="{9F4AC92C-0953-9F4B-AA17-0572B171151C}"/>
              </a:ext>
            </a:extLst>
          </p:cNvPr>
          <p:cNvPicPr>
            <a:picLocks noChangeAspect="1"/>
          </p:cNvPicPr>
          <p:nvPr/>
        </p:nvPicPr>
        <p:blipFill>
          <a:blip r:embed="rId3"/>
          <a:stretch>
            <a:fillRect/>
          </a:stretch>
        </p:blipFill>
        <p:spPr>
          <a:xfrm>
            <a:off x="1567419" y="2015613"/>
            <a:ext cx="9057161" cy="4070905"/>
          </a:xfrm>
          <a:prstGeom prst="rect">
            <a:avLst/>
          </a:prstGeom>
        </p:spPr>
      </p:pic>
      <p:sp>
        <p:nvSpPr>
          <p:cNvPr id="7" name="Rectangle 6">
            <a:extLst>
              <a:ext uri="{FF2B5EF4-FFF2-40B4-BE49-F238E27FC236}">
                <a16:creationId xmlns:a16="http://schemas.microsoft.com/office/drawing/2014/main" id="{8A2A1064-CE6F-704E-BF67-BB72A86FB455}"/>
              </a:ext>
            </a:extLst>
          </p:cNvPr>
          <p:cNvSpPr/>
          <p:nvPr/>
        </p:nvSpPr>
        <p:spPr>
          <a:xfrm>
            <a:off x="194497" y="6417997"/>
            <a:ext cx="2932213" cy="246221"/>
          </a:xfrm>
          <a:prstGeom prst="rect">
            <a:avLst/>
          </a:prstGeom>
        </p:spPr>
        <p:txBody>
          <a:bodyPr wrap="none">
            <a:spAutoFit/>
          </a:bodyPr>
          <a:lstStyle/>
          <a:p>
            <a:r>
              <a:rPr lang="en-US" sz="1000" dirty="0">
                <a:solidFill>
                  <a:srgbClr val="C00000"/>
                </a:solidFill>
              </a:rPr>
              <a:t>Image by http://</a:t>
            </a:r>
            <a:r>
              <a:rPr lang="en-US" sz="1000" dirty="0" err="1">
                <a:solidFill>
                  <a:srgbClr val="C00000"/>
                </a:solidFill>
              </a:rPr>
              <a:t>jalammar.github.io</a:t>
            </a:r>
            <a:r>
              <a:rPr lang="en-US" sz="1000" dirty="0">
                <a:solidFill>
                  <a:srgbClr val="C00000"/>
                </a:solidFill>
              </a:rPr>
              <a:t>/illustrated-gpt2/</a:t>
            </a:r>
          </a:p>
        </p:txBody>
      </p:sp>
    </p:spTree>
    <p:extLst>
      <p:ext uri="{BB962C8B-B14F-4D97-AF65-F5344CB8AC3E}">
        <p14:creationId xmlns:p14="http://schemas.microsoft.com/office/powerpoint/2010/main" val="31069021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 (a Transformer)</a:t>
            </a:r>
            <a:endParaRPr lang="en-US" dirty="0">
              <a:solidFill>
                <a:srgbClr val="7030A0"/>
              </a:solidFill>
            </a:endParaRPr>
          </a:p>
        </p:txBody>
      </p:sp>
      <p:sp>
        <p:nvSpPr>
          <p:cNvPr id="105" name="Rectangle 104">
            <a:extLst>
              <a:ext uri="{FF2B5EF4-FFF2-40B4-BE49-F238E27FC236}">
                <a16:creationId xmlns:a16="http://schemas.microsoft.com/office/drawing/2014/main" id="{D2AB77F5-B141-644A-BB5E-4A9B2BE17C39}"/>
              </a:ext>
            </a:extLst>
          </p:cNvPr>
          <p:cNvSpPr/>
          <p:nvPr/>
        </p:nvSpPr>
        <p:spPr>
          <a:xfrm>
            <a:off x="903804" y="1396920"/>
            <a:ext cx="9726270" cy="3968587"/>
          </a:xfrm>
          <a:prstGeom prst="rect">
            <a:avLst/>
          </a:prstGeom>
        </p:spPr>
        <p:txBody>
          <a:bodyPr wrap="square">
            <a:spAutoFit/>
          </a:bodyPr>
          <a:lstStyle/>
          <a:p>
            <a:pPr marL="342900" indent="-342900">
              <a:lnSpc>
                <a:spcPct val="150000"/>
              </a:lnSpc>
              <a:spcBef>
                <a:spcPts val="3000"/>
              </a:spcBef>
              <a:buFont typeface="Arial" panose="020B0604020202020204" pitchFamily="34" charset="0"/>
              <a:buChar char="•"/>
            </a:pPr>
            <a:r>
              <a:rPr lang="en-US" sz="2400" dirty="0">
                <a:solidFill>
                  <a:schemeClr val="bg2">
                    <a:lumMod val="25000"/>
                  </a:schemeClr>
                </a:solidFill>
                <a:latin typeface="Avenir Medium" panose="02000503020000020003" pitchFamily="2" charset="0"/>
              </a:rPr>
              <a:t>Technically, it doesn’t use words as input but </a:t>
            </a:r>
            <a:r>
              <a:rPr lang="en-US" sz="2400" dirty="0">
                <a:solidFill>
                  <a:srgbClr val="C00000"/>
                </a:solidFill>
                <a:latin typeface="Avenir Medium" panose="02000503020000020003" pitchFamily="2" charset="0"/>
              </a:rPr>
              <a:t>Byte Pair Encodings</a:t>
            </a:r>
            <a:r>
              <a:rPr lang="en-US" sz="2400" dirty="0">
                <a:latin typeface="Avenir Medium" panose="02000503020000020003" pitchFamily="2" charset="0"/>
              </a:rPr>
              <a:t> </a:t>
            </a:r>
            <a:r>
              <a:rPr lang="en-US" sz="2400" dirty="0">
                <a:solidFill>
                  <a:schemeClr val="bg2">
                    <a:lumMod val="25000"/>
                  </a:schemeClr>
                </a:solidFill>
                <a:latin typeface="Avenir Medium" panose="02000503020000020003" pitchFamily="2" charset="0"/>
              </a:rPr>
              <a:t>(sub-words), similar to BERT’s </a:t>
            </a:r>
            <a:r>
              <a:rPr lang="en-US" sz="2400" dirty="0" err="1">
                <a:solidFill>
                  <a:schemeClr val="bg2">
                    <a:lumMod val="25000"/>
                  </a:schemeClr>
                </a:solidFill>
                <a:latin typeface="Avenir Medium" panose="02000503020000020003" pitchFamily="2" charset="0"/>
              </a:rPr>
              <a:t>WordPieces</a:t>
            </a:r>
            <a:r>
              <a:rPr lang="en-US" sz="2400" dirty="0">
                <a:solidFill>
                  <a:schemeClr val="bg2">
                    <a:lumMod val="25000"/>
                  </a:schemeClr>
                </a:solidFill>
                <a:latin typeface="Avenir Medium" panose="02000503020000020003" pitchFamily="2" charset="0"/>
              </a:rPr>
              <a:t>.</a:t>
            </a:r>
          </a:p>
          <a:p>
            <a:pPr marL="342900" indent="-342900">
              <a:lnSpc>
                <a:spcPct val="150000"/>
              </a:lnSpc>
              <a:spcBef>
                <a:spcPts val="3000"/>
              </a:spcBef>
              <a:buFont typeface="Arial" panose="020B0604020202020204" pitchFamily="34" charset="0"/>
              <a:buChar char="•"/>
            </a:pPr>
            <a:r>
              <a:rPr lang="en-US" sz="2400" dirty="0">
                <a:latin typeface="Avenir Medium" panose="02000503020000020003" pitchFamily="2" charset="0"/>
              </a:rPr>
              <a:t>Includes </a:t>
            </a:r>
            <a:r>
              <a:rPr lang="en-US" sz="2400" dirty="0">
                <a:solidFill>
                  <a:srgbClr val="C00000"/>
                </a:solidFill>
                <a:latin typeface="Avenir Medium" panose="02000503020000020003" pitchFamily="2" charset="0"/>
              </a:rPr>
              <a:t>positional embeddings </a:t>
            </a:r>
            <a:r>
              <a:rPr lang="en-US" sz="2400" dirty="0">
                <a:solidFill>
                  <a:schemeClr val="bg2">
                    <a:lumMod val="25000"/>
                  </a:schemeClr>
                </a:solidFill>
                <a:latin typeface="Avenir Medium" panose="02000503020000020003" pitchFamily="2" charset="0"/>
              </a:rPr>
              <a:t>as part of the input, too.</a:t>
            </a:r>
          </a:p>
          <a:p>
            <a:pPr marL="342900" indent="-342900">
              <a:lnSpc>
                <a:spcPct val="150000"/>
              </a:lnSpc>
              <a:spcBef>
                <a:spcPts val="3000"/>
              </a:spcBef>
              <a:buFont typeface="Arial" panose="020B0604020202020204" pitchFamily="34" charset="0"/>
              <a:buChar char="•"/>
            </a:pPr>
            <a:r>
              <a:rPr lang="en-US" sz="2400" dirty="0">
                <a:solidFill>
                  <a:schemeClr val="tx1">
                    <a:lumMod val="75000"/>
                    <a:lumOff val="25000"/>
                  </a:schemeClr>
                </a:solidFill>
                <a:latin typeface="Avenir Medium" panose="02000503020000020003" pitchFamily="2" charset="0"/>
              </a:rPr>
              <a:t>Easy to fine-tune on your own dataset (language)</a:t>
            </a:r>
          </a:p>
          <a:p>
            <a:pPr>
              <a:lnSpc>
                <a:spcPct val="150000"/>
              </a:lnSpc>
              <a:spcBef>
                <a:spcPts val="3000"/>
              </a:spcBef>
            </a:pPr>
            <a:endParaRPr lang="en-US" sz="2400" dirty="0">
              <a:latin typeface="Avenir Medium" panose="02000503020000020003" pitchFamily="2" charset="0"/>
            </a:endParaRPr>
          </a:p>
        </p:txBody>
      </p:sp>
      <p:sp>
        <p:nvSpPr>
          <p:cNvPr id="5" name="Slide Number Placeholder 9">
            <a:extLst>
              <a:ext uri="{FF2B5EF4-FFF2-40B4-BE49-F238E27FC236}">
                <a16:creationId xmlns:a16="http://schemas.microsoft.com/office/drawing/2014/main" id="{9FC13393-4E68-7C4F-83A4-2848AC84C5A3}"/>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27</a:t>
            </a:fld>
            <a:endParaRPr lang="en-US"/>
          </a:p>
        </p:txBody>
      </p:sp>
    </p:spTree>
    <p:extLst>
      <p:ext uri="{BB962C8B-B14F-4D97-AF65-F5344CB8AC3E}">
        <p14:creationId xmlns:p14="http://schemas.microsoft.com/office/powerpoint/2010/main" val="3902182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 (a Transformer)</a:t>
            </a:r>
            <a:endParaRPr lang="en-US" dirty="0">
              <a:solidFill>
                <a:srgbClr val="7030A0"/>
              </a:solidFill>
            </a:endParaRPr>
          </a:p>
        </p:txBody>
      </p:sp>
      <p:sp>
        <p:nvSpPr>
          <p:cNvPr id="5" name="Slide Number Placeholder 9">
            <a:extLst>
              <a:ext uri="{FF2B5EF4-FFF2-40B4-BE49-F238E27FC236}">
                <a16:creationId xmlns:a16="http://schemas.microsoft.com/office/drawing/2014/main" id="{9FC13393-4E68-7C4F-83A4-2848AC84C5A3}"/>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28</a:t>
            </a:fld>
            <a:endParaRPr lang="en-US"/>
          </a:p>
        </p:txBody>
      </p:sp>
      <p:pic>
        <p:nvPicPr>
          <p:cNvPr id="2" name="Picture 1">
            <a:extLst>
              <a:ext uri="{FF2B5EF4-FFF2-40B4-BE49-F238E27FC236}">
                <a16:creationId xmlns:a16="http://schemas.microsoft.com/office/drawing/2014/main" id="{CB972037-2824-5448-A524-8CE402DF77CC}"/>
              </a:ext>
            </a:extLst>
          </p:cNvPr>
          <p:cNvPicPr>
            <a:picLocks noChangeAspect="1"/>
          </p:cNvPicPr>
          <p:nvPr/>
        </p:nvPicPr>
        <p:blipFill>
          <a:blip r:embed="rId3"/>
          <a:stretch>
            <a:fillRect/>
          </a:stretch>
        </p:blipFill>
        <p:spPr>
          <a:xfrm>
            <a:off x="1716985" y="1364332"/>
            <a:ext cx="9142951" cy="4129336"/>
          </a:xfrm>
          <a:prstGeom prst="rect">
            <a:avLst/>
          </a:prstGeom>
        </p:spPr>
      </p:pic>
      <p:sp>
        <p:nvSpPr>
          <p:cNvPr id="7" name="Rectangle 6">
            <a:extLst>
              <a:ext uri="{FF2B5EF4-FFF2-40B4-BE49-F238E27FC236}">
                <a16:creationId xmlns:a16="http://schemas.microsoft.com/office/drawing/2014/main" id="{9463D19C-922C-9447-BC3D-A82E20F52980}"/>
              </a:ext>
            </a:extLst>
          </p:cNvPr>
          <p:cNvSpPr/>
          <p:nvPr/>
        </p:nvSpPr>
        <p:spPr>
          <a:xfrm>
            <a:off x="194497" y="6417997"/>
            <a:ext cx="2932213" cy="246221"/>
          </a:xfrm>
          <a:prstGeom prst="rect">
            <a:avLst/>
          </a:prstGeom>
        </p:spPr>
        <p:txBody>
          <a:bodyPr wrap="none">
            <a:spAutoFit/>
          </a:bodyPr>
          <a:lstStyle/>
          <a:p>
            <a:r>
              <a:rPr lang="en-US" sz="1000" dirty="0">
                <a:solidFill>
                  <a:srgbClr val="C00000"/>
                </a:solidFill>
              </a:rPr>
              <a:t>Image by http://</a:t>
            </a:r>
            <a:r>
              <a:rPr lang="en-US" sz="1000" dirty="0" err="1">
                <a:solidFill>
                  <a:srgbClr val="C00000"/>
                </a:solidFill>
              </a:rPr>
              <a:t>jalammar.github.io</a:t>
            </a:r>
            <a:r>
              <a:rPr lang="en-US" sz="1000" dirty="0">
                <a:solidFill>
                  <a:srgbClr val="C00000"/>
                </a:solidFill>
              </a:rPr>
              <a:t>/illustrated-gpt2/</a:t>
            </a:r>
          </a:p>
        </p:txBody>
      </p:sp>
    </p:spTree>
    <p:extLst>
      <p:ext uri="{BB962C8B-B14F-4D97-AF65-F5344CB8AC3E}">
        <p14:creationId xmlns:p14="http://schemas.microsoft.com/office/powerpoint/2010/main" val="2551940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Byte Pair Encodings (BPE)</a:t>
            </a:r>
            <a:endParaRPr lang="en-US" dirty="0">
              <a:solidFill>
                <a:srgbClr val="7030A0"/>
              </a:solidFill>
            </a:endParaRPr>
          </a:p>
        </p:txBody>
      </p:sp>
      <p:sp>
        <p:nvSpPr>
          <p:cNvPr id="5" name="Slide Number Placeholder 9">
            <a:extLst>
              <a:ext uri="{FF2B5EF4-FFF2-40B4-BE49-F238E27FC236}">
                <a16:creationId xmlns:a16="http://schemas.microsoft.com/office/drawing/2014/main" id="{9FC13393-4E68-7C4F-83A4-2848AC84C5A3}"/>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29</a:t>
            </a:fld>
            <a:endParaRPr lang="en-US"/>
          </a:p>
        </p:txBody>
      </p:sp>
      <p:sp>
        <p:nvSpPr>
          <p:cNvPr id="3" name="Rectangle 2">
            <a:extLst>
              <a:ext uri="{FF2B5EF4-FFF2-40B4-BE49-F238E27FC236}">
                <a16:creationId xmlns:a16="http://schemas.microsoft.com/office/drawing/2014/main" id="{5157CAED-EAE2-8C43-8F51-E4A3B2972AFA}"/>
              </a:ext>
            </a:extLst>
          </p:cNvPr>
          <p:cNvSpPr/>
          <p:nvPr/>
        </p:nvSpPr>
        <p:spPr>
          <a:xfrm>
            <a:off x="1541584" y="1288508"/>
            <a:ext cx="9108831" cy="3318024"/>
          </a:xfrm>
          <a:prstGeom prst="rect">
            <a:avLst/>
          </a:prstGeom>
        </p:spPr>
        <p:txBody>
          <a:bodyPr wrap="square">
            <a:spAutoFit/>
          </a:bodyPr>
          <a:lstStyle/>
          <a:p>
            <a:pPr marL="285750" indent="-285750">
              <a:lnSpc>
                <a:spcPct val="150000"/>
              </a:lnSpc>
              <a:spcBef>
                <a:spcPts val="2000"/>
              </a:spcBef>
              <a:buFont typeface="Arial" panose="020B0604020202020204" pitchFamily="34" charset="0"/>
              <a:buChar char="•"/>
            </a:pPr>
            <a:r>
              <a:rPr lang="en-US" sz="2400" dirty="0">
                <a:solidFill>
                  <a:schemeClr val="bg2">
                    <a:lumMod val="25000"/>
                  </a:schemeClr>
                </a:solidFill>
                <a:latin typeface="Avenir Medium" panose="02000503020000020003" pitchFamily="2" charset="0"/>
              </a:rPr>
              <a:t>Invented in 1994 (</a:t>
            </a:r>
            <a:r>
              <a:rPr lang="en-US" sz="2400" dirty="0">
                <a:solidFill>
                  <a:srgbClr val="C00000"/>
                </a:solidFill>
                <a:latin typeface="Avenir Medium" panose="02000503020000020003" pitchFamily="2" charset="0"/>
              </a:rPr>
              <a:t>Gage</a:t>
            </a:r>
            <a:r>
              <a:rPr lang="en-US" sz="2400" dirty="0">
                <a:solidFill>
                  <a:schemeClr val="bg2">
                    <a:lumMod val="25000"/>
                  </a:schemeClr>
                </a:solidFill>
                <a:latin typeface="Avenir Medium" panose="02000503020000020003" pitchFamily="2" charset="0"/>
              </a:rPr>
              <a:t>) and updated in 2015 (</a:t>
            </a:r>
            <a:r>
              <a:rPr lang="en-US" sz="2400" dirty="0" err="1">
                <a:solidFill>
                  <a:srgbClr val="C00000"/>
                </a:solidFill>
                <a:latin typeface="Avenir Medium" panose="02000503020000020003" pitchFamily="2" charset="0"/>
              </a:rPr>
              <a:t>Sennrich</a:t>
            </a:r>
            <a:r>
              <a:rPr lang="en-US" sz="2400" dirty="0">
                <a:solidFill>
                  <a:srgbClr val="C00000"/>
                </a:solidFill>
                <a:latin typeface="Avenir Medium" panose="02000503020000020003" pitchFamily="2" charset="0"/>
              </a:rPr>
              <a:t> et al</a:t>
            </a:r>
            <a:r>
              <a:rPr lang="en-US" sz="2400" dirty="0">
                <a:solidFill>
                  <a:schemeClr val="bg2">
                    <a:lumMod val="25000"/>
                  </a:schemeClr>
                </a:solidFill>
                <a:latin typeface="Avenir Medium" panose="02000503020000020003" pitchFamily="2" charset="0"/>
              </a:rPr>
              <a:t>.)</a:t>
            </a:r>
          </a:p>
          <a:p>
            <a:pPr marL="285750" indent="-285750">
              <a:lnSpc>
                <a:spcPct val="150000"/>
              </a:lnSpc>
              <a:spcBef>
                <a:spcPts val="2000"/>
              </a:spcBef>
              <a:buFont typeface="Arial" panose="020B0604020202020204" pitchFamily="34" charset="0"/>
              <a:buChar char="•"/>
            </a:pPr>
            <a:r>
              <a:rPr lang="en-US" sz="2400" dirty="0">
                <a:solidFill>
                  <a:schemeClr val="bg2">
                    <a:lumMod val="25000"/>
                  </a:schemeClr>
                </a:solidFill>
                <a:latin typeface="Avenir Medium" panose="02000503020000020003" pitchFamily="2" charset="0"/>
              </a:rPr>
              <a:t>Looks at the individual symbols (e.g., characters) and repeated merges the most frequent pairs (a la agglomerative clustering)</a:t>
            </a:r>
          </a:p>
          <a:p>
            <a:pPr marL="285750" indent="-285750">
              <a:lnSpc>
                <a:spcPct val="150000"/>
              </a:lnSpc>
              <a:spcBef>
                <a:spcPts val="2000"/>
              </a:spcBef>
              <a:buFont typeface="Arial" panose="020B0604020202020204" pitchFamily="34" charset="0"/>
              <a:buChar char="•"/>
            </a:pPr>
            <a:r>
              <a:rPr lang="en-US" sz="2400" dirty="0">
                <a:solidFill>
                  <a:schemeClr val="bg2">
                    <a:lumMod val="25000"/>
                  </a:schemeClr>
                </a:solidFill>
                <a:latin typeface="Avenir Medium" panose="02000503020000020003" pitchFamily="2" charset="0"/>
              </a:rPr>
              <a:t>Stop after </a:t>
            </a:r>
            <a:r>
              <a:rPr lang="en-US" sz="2400" b="1" dirty="0">
                <a:solidFill>
                  <a:schemeClr val="accent5">
                    <a:lumMod val="75000"/>
                  </a:schemeClr>
                </a:solidFill>
                <a:latin typeface="Avenir Medium" panose="02000503020000020003" pitchFamily="2" charset="0"/>
              </a:rPr>
              <a:t>N</a:t>
            </a:r>
            <a:r>
              <a:rPr lang="en-US" sz="2400" dirty="0">
                <a:solidFill>
                  <a:schemeClr val="bg2">
                    <a:lumMod val="25000"/>
                  </a:schemeClr>
                </a:solidFill>
                <a:latin typeface="Avenir Medium" panose="02000503020000020003" pitchFamily="2" charset="0"/>
              </a:rPr>
              <a:t> merges (you specify </a:t>
            </a:r>
            <a:r>
              <a:rPr lang="en-US" sz="2400" b="1" dirty="0">
                <a:solidFill>
                  <a:schemeClr val="accent5">
                    <a:lumMod val="75000"/>
                  </a:schemeClr>
                </a:solidFill>
                <a:latin typeface="Avenir Medium" panose="02000503020000020003" pitchFamily="2" charset="0"/>
              </a:rPr>
              <a:t>N</a:t>
            </a:r>
            <a:r>
              <a:rPr lang="en-US" sz="2400" dirty="0">
                <a:solidFill>
                  <a:schemeClr val="bg2">
                    <a:lumMod val="25000"/>
                  </a:schemeClr>
                </a:solidFill>
                <a:latin typeface="Avenir Medium" panose="02000503020000020003" pitchFamily="2" charset="0"/>
              </a:rPr>
              <a:t>). GPT uses 40k</a:t>
            </a:r>
          </a:p>
          <a:p>
            <a:pPr marL="285750" indent="-285750">
              <a:lnSpc>
                <a:spcPct val="150000"/>
              </a:lnSpc>
              <a:buFont typeface="Arial" panose="020B0604020202020204" pitchFamily="34" charset="0"/>
              <a:buChar char="•"/>
            </a:pPr>
            <a:endParaRPr lang="en-US" sz="2400" dirty="0"/>
          </a:p>
        </p:txBody>
      </p:sp>
      <p:sp>
        <p:nvSpPr>
          <p:cNvPr id="4" name="Rectangle 3">
            <a:extLst>
              <a:ext uri="{FF2B5EF4-FFF2-40B4-BE49-F238E27FC236}">
                <a16:creationId xmlns:a16="http://schemas.microsoft.com/office/drawing/2014/main" id="{738AF371-4B1C-E242-8DDC-ADB76A92F552}"/>
              </a:ext>
            </a:extLst>
          </p:cNvPr>
          <p:cNvSpPr/>
          <p:nvPr/>
        </p:nvSpPr>
        <p:spPr>
          <a:xfrm>
            <a:off x="2532184" y="5616825"/>
            <a:ext cx="7127630" cy="584775"/>
          </a:xfrm>
          <a:prstGeom prst="rect">
            <a:avLst/>
          </a:prstGeom>
        </p:spPr>
        <p:txBody>
          <a:bodyPr wrap="square">
            <a:spAutoFit/>
          </a:bodyPr>
          <a:lstStyle/>
          <a:p>
            <a:r>
              <a:rPr lang="en-US" sz="1600" dirty="0"/>
              <a:t>R. </a:t>
            </a:r>
            <a:r>
              <a:rPr lang="en-US" sz="1600" dirty="0" err="1"/>
              <a:t>Sennrich</a:t>
            </a:r>
            <a:r>
              <a:rPr lang="en-US" sz="1600" dirty="0"/>
              <a:t>, B. Haddow, and A. Birch. Neural machine translation of rare words with </a:t>
            </a:r>
            <a:r>
              <a:rPr lang="en-US" sz="1600" dirty="0" err="1"/>
              <a:t>subword</a:t>
            </a:r>
            <a:r>
              <a:rPr lang="en-US" sz="1600" dirty="0"/>
              <a:t> units. </a:t>
            </a:r>
            <a:r>
              <a:rPr lang="en-US" sz="1600" dirty="0" err="1"/>
              <a:t>arXiv</a:t>
            </a:r>
            <a:r>
              <a:rPr lang="en-US" sz="1600" dirty="0"/>
              <a:t> preprint arXiv:1508.07909, 2015</a:t>
            </a:r>
          </a:p>
        </p:txBody>
      </p:sp>
      <p:sp>
        <p:nvSpPr>
          <p:cNvPr id="6" name="Rectangle 5">
            <a:extLst>
              <a:ext uri="{FF2B5EF4-FFF2-40B4-BE49-F238E27FC236}">
                <a16:creationId xmlns:a16="http://schemas.microsoft.com/office/drawing/2014/main" id="{FB3174AB-C362-A245-87B1-D5417EAB8DB9}"/>
              </a:ext>
            </a:extLst>
          </p:cNvPr>
          <p:cNvSpPr/>
          <p:nvPr/>
        </p:nvSpPr>
        <p:spPr>
          <a:xfrm>
            <a:off x="2532184" y="4853769"/>
            <a:ext cx="7127630" cy="584775"/>
          </a:xfrm>
          <a:prstGeom prst="rect">
            <a:avLst/>
          </a:prstGeom>
        </p:spPr>
        <p:txBody>
          <a:bodyPr wrap="square">
            <a:spAutoFit/>
          </a:bodyPr>
          <a:lstStyle/>
          <a:p>
            <a:r>
              <a:rPr lang="en-US" sz="1600" dirty="0"/>
              <a:t>Philip Gage. 1994. A New Algorithm for Data Compression. C Users J., 12(2):23–38, February</a:t>
            </a:r>
          </a:p>
        </p:txBody>
      </p:sp>
    </p:spTree>
    <p:extLst>
      <p:ext uri="{BB962C8B-B14F-4D97-AF65-F5344CB8AC3E}">
        <p14:creationId xmlns:p14="http://schemas.microsoft.com/office/powerpoint/2010/main" val="1162398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C65D98FA-9749-3A47-91F8-287455BAABD5}"/>
              </a:ext>
            </a:extLst>
          </p:cNvPr>
          <p:cNvSpPr/>
          <p:nvPr/>
        </p:nvSpPr>
        <p:spPr>
          <a:xfrm>
            <a:off x="327186" y="611376"/>
            <a:ext cx="942814" cy="8712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itle 1">
            <a:extLst>
              <a:ext uri="{FF2B5EF4-FFF2-40B4-BE49-F238E27FC236}">
                <a16:creationId xmlns:a16="http://schemas.microsoft.com/office/drawing/2014/main" id="{4F05DC78-549D-7D4D-90A2-0A40A1B16D11}"/>
              </a:ext>
            </a:extLst>
          </p:cNvPr>
          <p:cNvSpPr txBox="1">
            <a:spLocks/>
          </p:cNvSpPr>
          <p:nvPr/>
        </p:nvSpPr>
        <p:spPr>
          <a:xfrm>
            <a:off x="233452" y="174626"/>
            <a:ext cx="1989048"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ICPC</a:t>
            </a:r>
            <a:endParaRPr lang="en-US" dirty="0">
              <a:solidFill>
                <a:srgbClr val="7030A0"/>
              </a:solidFill>
            </a:endParaRPr>
          </a:p>
        </p:txBody>
      </p:sp>
      <p:sp>
        <p:nvSpPr>
          <p:cNvPr id="9" name="Slide Number Placeholder 9">
            <a:extLst>
              <a:ext uri="{FF2B5EF4-FFF2-40B4-BE49-F238E27FC236}">
                <a16:creationId xmlns:a16="http://schemas.microsoft.com/office/drawing/2014/main" id="{F447D785-B15D-224E-8D32-339319F5AAF6}"/>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a:t>
            </a:fld>
            <a:endParaRPr lang="en-US" dirty="0"/>
          </a:p>
        </p:txBody>
      </p:sp>
      <p:sp>
        <p:nvSpPr>
          <p:cNvPr id="4" name="Rectangle 3">
            <a:extLst>
              <a:ext uri="{FF2B5EF4-FFF2-40B4-BE49-F238E27FC236}">
                <a16:creationId xmlns:a16="http://schemas.microsoft.com/office/drawing/2014/main" id="{2CBE1BAF-35EA-D342-AA05-2625DD9CEA3A}"/>
              </a:ext>
            </a:extLst>
          </p:cNvPr>
          <p:cNvSpPr/>
          <p:nvPr/>
        </p:nvSpPr>
        <p:spPr>
          <a:xfrm>
            <a:off x="1507298" y="1486482"/>
            <a:ext cx="9177403" cy="2802177"/>
          </a:xfrm>
          <a:prstGeom prst="rect">
            <a:avLst/>
          </a:prstGeom>
        </p:spPr>
        <p:txBody>
          <a:bodyPr wrap="square">
            <a:spAutoFit/>
          </a:bodyPr>
          <a:lstStyle/>
          <a:p>
            <a:pPr>
              <a:lnSpc>
                <a:spcPct val="150000"/>
              </a:lnSpc>
            </a:pPr>
            <a:r>
              <a:rPr lang="en-US" sz="2400" dirty="0">
                <a:solidFill>
                  <a:srgbClr val="222222"/>
                </a:solidFill>
                <a:latin typeface="Helvetica Neue" panose="02000503000000020004" pitchFamily="2" charset="0"/>
              </a:rPr>
              <a:t>The last International Collegiate Programming Contest has hosted over </a:t>
            </a:r>
            <a:r>
              <a:rPr lang="en-US" sz="2400" dirty="0">
                <a:solidFill>
                  <a:srgbClr val="222222"/>
                </a:solidFill>
                <a:highlight>
                  <a:srgbClr val="FFFF00"/>
                </a:highlight>
                <a:latin typeface="Helvetica Neue" panose="02000503000000020004" pitchFamily="2" charset="0"/>
              </a:rPr>
              <a:t>60,000 students from 3,514 universities in 115 countries that span the globe</a:t>
            </a:r>
            <a:r>
              <a:rPr lang="en-US" sz="2400" dirty="0">
                <a:solidFill>
                  <a:srgbClr val="222222"/>
                </a:solidFill>
                <a:latin typeface="Helvetica Neue" panose="02000503000000020004" pitchFamily="2" charset="0"/>
              </a:rPr>
              <a:t>. October 5, more than 100 teams competed in logic, mental speed, and strategic thinking at Russia’s main </a:t>
            </a:r>
            <a:r>
              <a:rPr lang="en-US" sz="2400" dirty="0" err="1">
                <a:solidFill>
                  <a:srgbClr val="222222"/>
                </a:solidFill>
                <a:latin typeface="Helvetica Neue" panose="02000503000000020004" pitchFamily="2" charset="0"/>
              </a:rPr>
              <a:t>Manege</a:t>
            </a:r>
            <a:r>
              <a:rPr lang="en-US" sz="2400" dirty="0">
                <a:solidFill>
                  <a:srgbClr val="222222"/>
                </a:solidFill>
                <a:latin typeface="Helvetica Neue" panose="02000503000000020004" pitchFamily="2" charset="0"/>
              </a:rPr>
              <a:t> Central Conference Hall.</a:t>
            </a:r>
            <a:endParaRPr lang="en-US" sz="2400" dirty="0"/>
          </a:p>
        </p:txBody>
      </p:sp>
    </p:spTree>
    <p:extLst>
      <p:ext uri="{BB962C8B-B14F-4D97-AF65-F5344CB8AC3E}">
        <p14:creationId xmlns:p14="http://schemas.microsoft.com/office/powerpoint/2010/main" val="27049921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 (a Transformer)</a:t>
            </a:r>
            <a:endParaRPr lang="en-US" dirty="0">
              <a:solidFill>
                <a:srgbClr val="7030A0"/>
              </a:solidFill>
            </a:endParaRPr>
          </a:p>
        </p:txBody>
      </p:sp>
      <p:sp>
        <p:nvSpPr>
          <p:cNvPr id="5" name="Slide Number Placeholder 9">
            <a:extLst>
              <a:ext uri="{FF2B5EF4-FFF2-40B4-BE49-F238E27FC236}">
                <a16:creationId xmlns:a16="http://schemas.microsoft.com/office/drawing/2014/main" id="{9FC13393-4E68-7C4F-83A4-2848AC84C5A3}"/>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30</a:t>
            </a:fld>
            <a:endParaRPr lang="en-US"/>
          </a:p>
        </p:txBody>
      </p:sp>
      <p:sp>
        <p:nvSpPr>
          <p:cNvPr id="7" name="Rectangle 6">
            <a:extLst>
              <a:ext uri="{FF2B5EF4-FFF2-40B4-BE49-F238E27FC236}">
                <a16:creationId xmlns:a16="http://schemas.microsoft.com/office/drawing/2014/main" id="{9463D19C-922C-9447-BC3D-A82E20F52980}"/>
              </a:ext>
            </a:extLst>
          </p:cNvPr>
          <p:cNvSpPr/>
          <p:nvPr/>
        </p:nvSpPr>
        <p:spPr>
          <a:xfrm>
            <a:off x="194497" y="6417997"/>
            <a:ext cx="2932213" cy="246221"/>
          </a:xfrm>
          <a:prstGeom prst="rect">
            <a:avLst/>
          </a:prstGeom>
        </p:spPr>
        <p:txBody>
          <a:bodyPr wrap="none">
            <a:spAutoFit/>
          </a:bodyPr>
          <a:lstStyle/>
          <a:p>
            <a:r>
              <a:rPr lang="en-US" sz="1000" dirty="0">
                <a:solidFill>
                  <a:srgbClr val="C00000"/>
                </a:solidFill>
              </a:rPr>
              <a:t>Image by http://</a:t>
            </a:r>
            <a:r>
              <a:rPr lang="en-US" sz="1000" dirty="0" err="1">
                <a:solidFill>
                  <a:srgbClr val="C00000"/>
                </a:solidFill>
              </a:rPr>
              <a:t>jalammar.github.io</a:t>
            </a:r>
            <a:r>
              <a:rPr lang="en-US" sz="1000" dirty="0">
                <a:solidFill>
                  <a:srgbClr val="C00000"/>
                </a:solidFill>
              </a:rPr>
              <a:t>/illustrated-gpt2/</a:t>
            </a:r>
          </a:p>
        </p:txBody>
      </p:sp>
      <p:pic>
        <p:nvPicPr>
          <p:cNvPr id="3" name="Picture 2">
            <a:extLst>
              <a:ext uri="{FF2B5EF4-FFF2-40B4-BE49-F238E27FC236}">
                <a16:creationId xmlns:a16="http://schemas.microsoft.com/office/drawing/2014/main" id="{6E89490F-4FC8-E64B-843B-5D3C819816A1}"/>
              </a:ext>
            </a:extLst>
          </p:cNvPr>
          <p:cNvPicPr>
            <a:picLocks noChangeAspect="1"/>
          </p:cNvPicPr>
          <p:nvPr/>
        </p:nvPicPr>
        <p:blipFill>
          <a:blip r:embed="rId3"/>
          <a:stretch>
            <a:fillRect/>
          </a:stretch>
        </p:blipFill>
        <p:spPr>
          <a:xfrm>
            <a:off x="1426141" y="1277816"/>
            <a:ext cx="9343709" cy="4514190"/>
          </a:xfrm>
          <a:prstGeom prst="rect">
            <a:avLst/>
          </a:prstGeom>
        </p:spPr>
      </p:pic>
    </p:spTree>
    <p:extLst>
      <p:ext uri="{BB962C8B-B14F-4D97-AF65-F5344CB8AC3E}">
        <p14:creationId xmlns:p14="http://schemas.microsoft.com/office/powerpoint/2010/main" val="21797376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GPT-2’s Masked Attention</a:t>
            </a:r>
            <a:endParaRPr lang="en-US" dirty="0">
              <a:solidFill>
                <a:srgbClr val="7030A0"/>
              </a:solidFill>
            </a:endParaRPr>
          </a:p>
        </p:txBody>
      </p:sp>
      <p:sp>
        <p:nvSpPr>
          <p:cNvPr id="5" name="Slide Number Placeholder 9">
            <a:extLst>
              <a:ext uri="{FF2B5EF4-FFF2-40B4-BE49-F238E27FC236}">
                <a16:creationId xmlns:a16="http://schemas.microsoft.com/office/drawing/2014/main" id="{9FC13393-4E68-7C4F-83A4-2848AC84C5A3}"/>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31</a:t>
            </a:fld>
            <a:endParaRPr lang="en-US"/>
          </a:p>
        </p:txBody>
      </p:sp>
      <p:sp>
        <p:nvSpPr>
          <p:cNvPr id="7" name="Rectangle 6">
            <a:extLst>
              <a:ext uri="{FF2B5EF4-FFF2-40B4-BE49-F238E27FC236}">
                <a16:creationId xmlns:a16="http://schemas.microsoft.com/office/drawing/2014/main" id="{9463D19C-922C-9447-BC3D-A82E20F52980}"/>
              </a:ext>
            </a:extLst>
          </p:cNvPr>
          <p:cNvSpPr/>
          <p:nvPr/>
        </p:nvSpPr>
        <p:spPr>
          <a:xfrm>
            <a:off x="194497" y="6417997"/>
            <a:ext cx="2932213" cy="246221"/>
          </a:xfrm>
          <a:prstGeom prst="rect">
            <a:avLst/>
          </a:prstGeom>
        </p:spPr>
        <p:txBody>
          <a:bodyPr wrap="none">
            <a:spAutoFit/>
          </a:bodyPr>
          <a:lstStyle/>
          <a:p>
            <a:r>
              <a:rPr lang="en-US" sz="1000" dirty="0">
                <a:solidFill>
                  <a:srgbClr val="C00000"/>
                </a:solidFill>
              </a:rPr>
              <a:t>Image by http://</a:t>
            </a:r>
            <a:r>
              <a:rPr lang="en-US" sz="1000" dirty="0" err="1">
                <a:solidFill>
                  <a:srgbClr val="C00000"/>
                </a:solidFill>
              </a:rPr>
              <a:t>jalammar.github.io</a:t>
            </a:r>
            <a:r>
              <a:rPr lang="en-US" sz="1000" dirty="0">
                <a:solidFill>
                  <a:srgbClr val="C00000"/>
                </a:solidFill>
              </a:rPr>
              <a:t>/illustrated-gpt2/</a:t>
            </a:r>
          </a:p>
        </p:txBody>
      </p:sp>
      <p:sp>
        <p:nvSpPr>
          <p:cNvPr id="9" name="Rectangle 8">
            <a:extLst>
              <a:ext uri="{FF2B5EF4-FFF2-40B4-BE49-F238E27FC236}">
                <a16:creationId xmlns:a16="http://schemas.microsoft.com/office/drawing/2014/main" id="{B2CD7177-BB51-EB46-A6C6-B39F26ACB71D}"/>
              </a:ext>
            </a:extLst>
          </p:cNvPr>
          <p:cNvSpPr/>
          <p:nvPr/>
        </p:nvSpPr>
        <p:spPr>
          <a:xfrm>
            <a:off x="1541584" y="1175774"/>
            <a:ext cx="9108831" cy="1150187"/>
          </a:xfrm>
          <a:prstGeom prst="rect">
            <a:avLst/>
          </a:prstGeom>
        </p:spPr>
        <p:txBody>
          <a:bodyPr wrap="square">
            <a:spAutoFit/>
          </a:bodyPr>
          <a:lstStyle/>
          <a:p>
            <a:pPr>
              <a:lnSpc>
                <a:spcPct val="150000"/>
              </a:lnSpc>
              <a:spcBef>
                <a:spcPts val="2000"/>
              </a:spcBef>
            </a:pPr>
            <a:r>
              <a:rPr lang="en-US" sz="2400" dirty="0">
                <a:solidFill>
                  <a:schemeClr val="bg2">
                    <a:lumMod val="25000"/>
                  </a:schemeClr>
                </a:solidFill>
                <a:latin typeface="Avenir Medium" panose="02000503020000020003" pitchFamily="2" charset="0"/>
              </a:rPr>
              <a:t>For efficiency, we can still calculate all query-key calculations with matrix multiplications, then </a:t>
            </a:r>
            <a:r>
              <a:rPr lang="en-US" sz="2400" u="sng" dirty="0">
                <a:solidFill>
                  <a:schemeClr val="bg2">
                    <a:lumMod val="25000"/>
                  </a:schemeClr>
                </a:solidFill>
                <a:latin typeface="Avenir Medium" panose="02000503020000020003" pitchFamily="2" charset="0"/>
              </a:rPr>
              <a:t>mask before </a:t>
            </a:r>
            <a:r>
              <a:rPr lang="en-US" sz="2400" u="sng" dirty="0" err="1">
                <a:solidFill>
                  <a:schemeClr val="bg2">
                    <a:lumMod val="25000"/>
                  </a:schemeClr>
                </a:solidFill>
                <a:latin typeface="Avenir Medium" panose="02000503020000020003" pitchFamily="2" charset="0"/>
              </a:rPr>
              <a:t>softmax’ing</a:t>
            </a:r>
            <a:r>
              <a:rPr lang="en-US" sz="2400" dirty="0">
                <a:solidFill>
                  <a:schemeClr val="bg2">
                    <a:lumMod val="25000"/>
                  </a:schemeClr>
                </a:solidFill>
                <a:latin typeface="Avenir Medium" panose="02000503020000020003" pitchFamily="2" charset="0"/>
              </a:rPr>
              <a:t>.</a:t>
            </a:r>
            <a:endParaRPr lang="en-US" sz="2400" dirty="0"/>
          </a:p>
        </p:txBody>
      </p:sp>
      <p:pic>
        <p:nvPicPr>
          <p:cNvPr id="2" name="Picture 1">
            <a:extLst>
              <a:ext uri="{FF2B5EF4-FFF2-40B4-BE49-F238E27FC236}">
                <a16:creationId xmlns:a16="http://schemas.microsoft.com/office/drawing/2014/main" id="{68500D68-423B-7747-8D0B-12C9A2541E26}"/>
              </a:ext>
            </a:extLst>
          </p:cNvPr>
          <p:cNvPicPr>
            <a:picLocks noChangeAspect="1"/>
          </p:cNvPicPr>
          <p:nvPr/>
        </p:nvPicPr>
        <p:blipFill>
          <a:blip r:embed="rId3"/>
          <a:stretch>
            <a:fillRect/>
          </a:stretch>
        </p:blipFill>
        <p:spPr>
          <a:xfrm>
            <a:off x="1014609" y="2796846"/>
            <a:ext cx="9815013" cy="2693144"/>
          </a:xfrm>
          <a:prstGeom prst="rect">
            <a:avLst/>
          </a:prstGeom>
        </p:spPr>
      </p:pic>
    </p:spTree>
    <p:extLst>
      <p:ext uri="{BB962C8B-B14F-4D97-AF65-F5344CB8AC3E}">
        <p14:creationId xmlns:p14="http://schemas.microsoft.com/office/powerpoint/2010/main" val="18287959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GPT-2’s Masked Attention</a:t>
            </a:r>
            <a:endParaRPr lang="en-US" dirty="0">
              <a:solidFill>
                <a:srgbClr val="7030A0"/>
              </a:solidFill>
            </a:endParaRPr>
          </a:p>
        </p:txBody>
      </p:sp>
      <p:sp>
        <p:nvSpPr>
          <p:cNvPr id="5" name="Slide Number Placeholder 9">
            <a:extLst>
              <a:ext uri="{FF2B5EF4-FFF2-40B4-BE49-F238E27FC236}">
                <a16:creationId xmlns:a16="http://schemas.microsoft.com/office/drawing/2014/main" id="{9FC13393-4E68-7C4F-83A4-2848AC84C5A3}"/>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32</a:t>
            </a:fld>
            <a:endParaRPr lang="en-US"/>
          </a:p>
        </p:txBody>
      </p:sp>
      <p:sp>
        <p:nvSpPr>
          <p:cNvPr id="7" name="Rectangle 6">
            <a:extLst>
              <a:ext uri="{FF2B5EF4-FFF2-40B4-BE49-F238E27FC236}">
                <a16:creationId xmlns:a16="http://schemas.microsoft.com/office/drawing/2014/main" id="{9463D19C-922C-9447-BC3D-A82E20F52980}"/>
              </a:ext>
            </a:extLst>
          </p:cNvPr>
          <p:cNvSpPr/>
          <p:nvPr/>
        </p:nvSpPr>
        <p:spPr>
          <a:xfrm>
            <a:off x="194497" y="6417997"/>
            <a:ext cx="2932213" cy="246221"/>
          </a:xfrm>
          <a:prstGeom prst="rect">
            <a:avLst/>
          </a:prstGeom>
        </p:spPr>
        <p:txBody>
          <a:bodyPr wrap="none">
            <a:spAutoFit/>
          </a:bodyPr>
          <a:lstStyle/>
          <a:p>
            <a:r>
              <a:rPr lang="en-US" sz="1000" dirty="0">
                <a:solidFill>
                  <a:srgbClr val="C00000"/>
                </a:solidFill>
              </a:rPr>
              <a:t>Image by http://</a:t>
            </a:r>
            <a:r>
              <a:rPr lang="en-US" sz="1000" dirty="0" err="1">
                <a:solidFill>
                  <a:srgbClr val="C00000"/>
                </a:solidFill>
              </a:rPr>
              <a:t>jalammar.github.io</a:t>
            </a:r>
            <a:r>
              <a:rPr lang="en-US" sz="1000" dirty="0">
                <a:solidFill>
                  <a:srgbClr val="C00000"/>
                </a:solidFill>
              </a:rPr>
              <a:t>/illustrated-gpt2/</a:t>
            </a:r>
          </a:p>
        </p:txBody>
      </p:sp>
      <p:sp>
        <p:nvSpPr>
          <p:cNvPr id="9" name="Rectangle 8">
            <a:extLst>
              <a:ext uri="{FF2B5EF4-FFF2-40B4-BE49-F238E27FC236}">
                <a16:creationId xmlns:a16="http://schemas.microsoft.com/office/drawing/2014/main" id="{B2CD7177-BB51-EB46-A6C6-B39F26ACB71D}"/>
              </a:ext>
            </a:extLst>
          </p:cNvPr>
          <p:cNvSpPr/>
          <p:nvPr/>
        </p:nvSpPr>
        <p:spPr>
          <a:xfrm>
            <a:off x="1541584" y="1175774"/>
            <a:ext cx="9108831" cy="1150187"/>
          </a:xfrm>
          <a:prstGeom prst="rect">
            <a:avLst/>
          </a:prstGeom>
        </p:spPr>
        <p:txBody>
          <a:bodyPr wrap="square">
            <a:spAutoFit/>
          </a:bodyPr>
          <a:lstStyle/>
          <a:p>
            <a:pPr>
              <a:lnSpc>
                <a:spcPct val="150000"/>
              </a:lnSpc>
              <a:spcBef>
                <a:spcPts val="2000"/>
              </a:spcBef>
            </a:pPr>
            <a:r>
              <a:rPr lang="en-US" sz="2400" dirty="0">
                <a:solidFill>
                  <a:schemeClr val="bg2">
                    <a:lumMod val="25000"/>
                  </a:schemeClr>
                </a:solidFill>
                <a:latin typeface="Avenir Medium" panose="02000503020000020003" pitchFamily="2" charset="0"/>
              </a:rPr>
              <a:t>For efficiency, we can still calculate all query-key calculations with matrix multiplications, then </a:t>
            </a:r>
            <a:r>
              <a:rPr lang="en-US" sz="2400" u="sng" dirty="0">
                <a:solidFill>
                  <a:schemeClr val="bg2">
                    <a:lumMod val="25000"/>
                  </a:schemeClr>
                </a:solidFill>
                <a:latin typeface="Avenir Medium" panose="02000503020000020003" pitchFamily="2" charset="0"/>
              </a:rPr>
              <a:t>mask before </a:t>
            </a:r>
            <a:r>
              <a:rPr lang="en-US" sz="2400" u="sng" dirty="0" err="1">
                <a:solidFill>
                  <a:schemeClr val="bg2">
                    <a:lumMod val="25000"/>
                  </a:schemeClr>
                </a:solidFill>
                <a:latin typeface="Avenir Medium" panose="02000503020000020003" pitchFamily="2" charset="0"/>
              </a:rPr>
              <a:t>softmax’ing</a:t>
            </a:r>
            <a:r>
              <a:rPr lang="en-US" sz="2400" dirty="0">
                <a:solidFill>
                  <a:schemeClr val="bg2">
                    <a:lumMod val="25000"/>
                  </a:schemeClr>
                </a:solidFill>
                <a:latin typeface="Avenir Medium" panose="02000503020000020003" pitchFamily="2" charset="0"/>
              </a:rPr>
              <a:t>.</a:t>
            </a:r>
            <a:endParaRPr lang="en-US" sz="2400" dirty="0"/>
          </a:p>
        </p:txBody>
      </p:sp>
      <p:pic>
        <p:nvPicPr>
          <p:cNvPr id="3" name="Picture 2">
            <a:extLst>
              <a:ext uri="{FF2B5EF4-FFF2-40B4-BE49-F238E27FC236}">
                <a16:creationId xmlns:a16="http://schemas.microsoft.com/office/drawing/2014/main" id="{D123FF8E-17D5-3C45-BAB5-4CA735C7F194}"/>
              </a:ext>
            </a:extLst>
          </p:cNvPr>
          <p:cNvPicPr>
            <a:picLocks noChangeAspect="1"/>
          </p:cNvPicPr>
          <p:nvPr/>
        </p:nvPicPr>
        <p:blipFill>
          <a:blip r:embed="rId3"/>
          <a:stretch>
            <a:fillRect/>
          </a:stretch>
        </p:blipFill>
        <p:spPr>
          <a:xfrm>
            <a:off x="1398739" y="2878892"/>
            <a:ext cx="9394521" cy="2606674"/>
          </a:xfrm>
          <a:prstGeom prst="rect">
            <a:avLst/>
          </a:prstGeom>
        </p:spPr>
      </p:pic>
    </p:spTree>
    <p:extLst>
      <p:ext uri="{BB962C8B-B14F-4D97-AF65-F5344CB8AC3E}">
        <p14:creationId xmlns:p14="http://schemas.microsoft.com/office/powerpoint/2010/main" val="37379830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GPT-2’s Masked Attention</a:t>
            </a:r>
            <a:endParaRPr lang="en-US" dirty="0">
              <a:solidFill>
                <a:srgbClr val="7030A0"/>
              </a:solidFill>
            </a:endParaRPr>
          </a:p>
        </p:txBody>
      </p:sp>
      <p:sp>
        <p:nvSpPr>
          <p:cNvPr id="5" name="Slide Number Placeholder 9">
            <a:extLst>
              <a:ext uri="{FF2B5EF4-FFF2-40B4-BE49-F238E27FC236}">
                <a16:creationId xmlns:a16="http://schemas.microsoft.com/office/drawing/2014/main" id="{9FC13393-4E68-7C4F-83A4-2848AC84C5A3}"/>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33</a:t>
            </a:fld>
            <a:endParaRPr lang="en-US"/>
          </a:p>
        </p:txBody>
      </p:sp>
      <p:sp>
        <p:nvSpPr>
          <p:cNvPr id="7" name="Rectangle 6">
            <a:extLst>
              <a:ext uri="{FF2B5EF4-FFF2-40B4-BE49-F238E27FC236}">
                <a16:creationId xmlns:a16="http://schemas.microsoft.com/office/drawing/2014/main" id="{9463D19C-922C-9447-BC3D-A82E20F52980}"/>
              </a:ext>
            </a:extLst>
          </p:cNvPr>
          <p:cNvSpPr/>
          <p:nvPr/>
        </p:nvSpPr>
        <p:spPr>
          <a:xfrm>
            <a:off x="194497" y="6417997"/>
            <a:ext cx="2932213" cy="246221"/>
          </a:xfrm>
          <a:prstGeom prst="rect">
            <a:avLst/>
          </a:prstGeom>
        </p:spPr>
        <p:txBody>
          <a:bodyPr wrap="none">
            <a:spAutoFit/>
          </a:bodyPr>
          <a:lstStyle/>
          <a:p>
            <a:r>
              <a:rPr lang="en-US" sz="1000" dirty="0">
                <a:solidFill>
                  <a:srgbClr val="C00000"/>
                </a:solidFill>
              </a:rPr>
              <a:t>Image by http://</a:t>
            </a:r>
            <a:r>
              <a:rPr lang="en-US" sz="1000" dirty="0" err="1">
                <a:solidFill>
                  <a:srgbClr val="C00000"/>
                </a:solidFill>
              </a:rPr>
              <a:t>jalammar.github.io</a:t>
            </a:r>
            <a:r>
              <a:rPr lang="en-US" sz="1000" dirty="0">
                <a:solidFill>
                  <a:srgbClr val="C00000"/>
                </a:solidFill>
              </a:rPr>
              <a:t>/illustrated-gpt2/</a:t>
            </a:r>
          </a:p>
        </p:txBody>
      </p:sp>
      <p:sp>
        <p:nvSpPr>
          <p:cNvPr id="9" name="Rectangle 8">
            <a:extLst>
              <a:ext uri="{FF2B5EF4-FFF2-40B4-BE49-F238E27FC236}">
                <a16:creationId xmlns:a16="http://schemas.microsoft.com/office/drawing/2014/main" id="{B2CD7177-BB51-EB46-A6C6-B39F26ACB71D}"/>
              </a:ext>
            </a:extLst>
          </p:cNvPr>
          <p:cNvSpPr/>
          <p:nvPr/>
        </p:nvSpPr>
        <p:spPr>
          <a:xfrm>
            <a:off x="1541584" y="1175774"/>
            <a:ext cx="9108831" cy="1150187"/>
          </a:xfrm>
          <a:prstGeom prst="rect">
            <a:avLst/>
          </a:prstGeom>
        </p:spPr>
        <p:txBody>
          <a:bodyPr wrap="square">
            <a:spAutoFit/>
          </a:bodyPr>
          <a:lstStyle/>
          <a:p>
            <a:pPr>
              <a:lnSpc>
                <a:spcPct val="150000"/>
              </a:lnSpc>
              <a:spcBef>
                <a:spcPts val="2000"/>
              </a:spcBef>
            </a:pPr>
            <a:r>
              <a:rPr lang="en-US" sz="2400" dirty="0">
                <a:solidFill>
                  <a:schemeClr val="bg2">
                    <a:lumMod val="25000"/>
                  </a:schemeClr>
                </a:solidFill>
                <a:latin typeface="Avenir Medium" panose="02000503020000020003" pitchFamily="2" charset="0"/>
              </a:rPr>
              <a:t>For efficiency, we can still calculate all query-key calculations with matrix multiplications, then </a:t>
            </a:r>
            <a:r>
              <a:rPr lang="en-US" sz="2400" u="sng" dirty="0">
                <a:solidFill>
                  <a:schemeClr val="bg2">
                    <a:lumMod val="25000"/>
                  </a:schemeClr>
                </a:solidFill>
                <a:latin typeface="Avenir Medium" panose="02000503020000020003" pitchFamily="2" charset="0"/>
              </a:rPr>
              <a:t>mask before </a:t>
            </a:r>
            <a:r>
              <a:rPr lang="en-US" sz="2400" u="sng" dirty="0" err="1">
                <a:solidFill>
                  <a:schemeClr val="bg2">
                    <a:lumMod val="25000"/>
                  </a:schemeClr>
                </a:solidFill>
                <a:latin typeface="Avenir Medium" panose="02000503020000020003" pitchFamily="2" charset="0"/>
              </a:rPr>
              <a:t>softmax’ing</a:t>
            </a:r>
            <a:r>
              <a:rPr lang="en-US" sz="2400" dirty="0">
                <a:solidFill>
                  <a:schemeClr val="bg2">
                    <a:lumMod val="25000"/>
                  </a:schemeClr>
                </a:solidFill>
                <a:latin typeface="Avenir Medium" panose="02000503020000020003" pitchFamily="2" charset="0"/>
              </a:rPr>
              <a:t>.</a:t>
            </a:r>
            <a:endParaRPr lang="en-US" sz="2400" dirty="0"/>
          </a:p>
        </p:txBody>
      </p:sp>
      <p:pic>
        <p:nvPicPr>
          <p:cNvPr id="2" name="Picture 1">
            <a:extLst>
              <a:ext uri="{FF2B5EF4-FFF2-40B4-BE49-F238E27FC236}">
                <a16:creationId xmlns:a16="http://schemas.microsoft.com/office/drawing/2014/main" id="{BFA79476-08A6-3649-AD59-D5F14BF84095}"/>
              </a:ext>
            </a:extLst>
          </p:cNvPr>
          <p:cNvPicPr>
            <a:picLocks noChangeAspect="1"/>
          </p:cNvPicPr>
          <p:nvPr/>
        </p:nvPicPr>
        <p:blipFill>
          <a:blip r:embed="rId3"/>
          <a:stretch>
            <a:fillRect/>
          </a:stretch>
        </p:blipFill>
        <p:spPr>
          <a:xfrm>
            <a:off x="1541584" y="2758856"/>
            <a:ext cx="9047297" cy="2618017"/>
          </a:xfrm>
          <a:prstGeom prst="rect">
            <a:avLst/>
          </a:prstGeom>
        </p:spPr>
      </p:pic>
    </p:spTree>
    <p:extLst>
      <p:ext uri="{BB962C8B-B14F-4D97-AF65-F5344CB8AC3E}">
        <p14:creationId xmlns:p14="http://schemas.microsoft.com/office/powerpoint/2010/main" val="14128541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1225621"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GPT-2’s</a:t>
            </a:r>
            <a:endParaRPr lang="en-US" dirty="0">
              <a:solidFill>
                <a:srgbClr val="7030A0"/>
              </a:solidFill>
            </a:endParaRPr>
          </a:p>
        </p:txBody>
      </p:sp>
      <p:sp>
        <p:nvSpPr>
          <p:cNvPr id="5" name="Slide Number Placeholder 9">
            <a:extLst>
              <a:ext uri="{FF2B5EF4-FFF2-40B4-BE49-F238E27FC236}">
                <a16:creationId xmlns:a16="http://schemas.microsoft.com/office/drawing/2014/main" id="{9FC13393-4E68-7C4F-83A4-2848AC84C5A3}"/>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34</a:t>
            </a:fld>
            <a:endParaRPr lang="en-US"/>
          </a:p>
        </p:txBody>
      </p:sp>
      <p:sp>
        <p:nvSpPr>
          <p:cNvPr id="7" name="Rectangle 6">
            <a:extLst>
              <a:ext uri="{FF2B5EF4-FFF2-40B4-BE49-F238E27FC236}">
                <a16:creationId xmlns:a16="http://schemas.microsoft.com/office/drawing/2014/main" id="{9463D19C-922C-9447-BC3D-A82E20F52980}"/>
              </a:ext>
            </a:extLst>
          </p:cNvPr>
          <p:cNvSpPr/>
          <p:nvPr/>
        </p:nvSpPr>
        <p:spPr>
          <a:xfrm>
            <a:off x="194497" y="6417997"/>
            <a:ext cx="2932213" cy="246221"/>
          </a:xfrm>
          <a:prstGeom prst="rect">
            <a:avLst/>
          </a:prstGeom>
        </p:spPr>
        <p:txBody>
          <a:bodyPr wrap="none">
            <a:spAutoFit/>
          </a:bodyPr>
          <a:lstStyle/>
          <a:p>
            <a:r>
              <a:rPr lang="en-US" sz="1000" dirty="0">
                <a:solidFill>
                  <a:srgbClr val="C00000"/>
                </a:solidFill>
              </a:rPr>
              <a:t>Image by http://</a:t>
            </a:r>
            <a:r>
              <a:rPr lang="en-US" sz="1000" dirty="0" err="1">
                <a:solidFill>
                  <a:srgbClr val="C00000"/>
                </a:solidFill>
              </a:rPr>
              <a:t>jalammar.github.io</a:t>
            </a:r>
            <a:r>
              <a:rPr lang="en-US" sz="1000" dirty="0">
                <a:solidFill>
                  <a:srgbClr val="C00000"/>
                </a:solidFill>
              </a:rPr>
              <a:t>/illustrated-gpt2/</a:t>
            </a:r>
          </a:p>
        </p:txBody>
      </p:sp>
      <p:sp>
        <p:nvSpPr>
          <p:cNvPr id="9" name="Rectangle 8">
            <a:extLst>
              <a:ext uri="{FF2B5EF4-FFF2-40B4-BE49-F238E27FC236}">
                <a16:creationId xmlns:a16="http://schemas.microsoft.com/office/drawing/2014/main" id="{B2CD7177-BB51-EB46-A6C6-B39F26ACB71D}"/>
              </a:ext>
            </a:extLst>
          </p:cNvPr>
          <p:cNvSpPr/>
          <p:nvPr/>
        </p:nvSpPr>
        <p:spPr>
          <a:xfrm>
            <a:off x="1541584" y="1093383"/>
            <a:ext cx="9108831" cy="596189"/>
          </a:xfrm>
          <a:prstGeom prst="rect">
            <a:avLst/>
          </a:prstGeom>
        </p:spPr>
        <p:txBody>
          <a:bodyPr wrap="square">
            <a:spAutoFit/>
          </a:bodyPr>
          <a:lstStyle/>
          <a:p>
            <a:pPr>
              <a:lnSpc>
                <a:spcPct val="150000"/>
              </a:lnSpc>
              <a:spcBef>
                <a:spcPts val="2000"/>
              </a:spcBef>
            </a:pPr>
            <a:r>
              <a:rPr lang="en-US" sz="2400" dirty="0">
                <a:solidFill>
                  <a:schemeClr val="bg2">
                    <a:lumMod val="25000"/>
                  </a:schemeClr>
                </a:solidFill>
                <a:latin typeface="Avenir Medium" panose="02000503020000020003" pitchFamily="2" charset="0"/>
              </a:rPr>
              <a:t>Representations are propagated upwards through the network</a:t>
            </a:r>
            <a:endParaRPr lang="en-US" sz="2400" dirty="0"/>
          </a:p>
        </p:txBody>
      </p:sp>
      <p:pic>
        <p:nvPicPr>
          <p:cNvPr id="3" name="Picture 2">
            <a:extLst>
              <a:ext uri="{FF2B5EF4-FFF2-40B4-BE49-F238E27FC236}">
                <a16:creationId xmlns:a16="http://schemas.microsoft.com/office/drawing/2014/main" id="{AF8CB950-B0A3-6441-B4F7-46DEF97C6372}"/>
              </a:ext>
            </a:extLst>
          </p:cNvPr>
          <p:cNvPicPr>
            <a:picLocks noChangeAspect="1"/>
          </p:cNvPicPr>
          <p:nvPr/>
        </p:nvPicPr>
        <p:blipFill>
          <a:blip r:embed="rId3"/>
          <a:stretch>
            <a:fillRect/>
          </a:stretch>
        </p:blipFill>
        <p:spPr>
          <a:xfrm>
            <a:off x="2222612" y="2325961"/>
            <a:ext cx="7818559" cy="3923732"/>
          </a:xfrm>
          <a:prstGeom prst="rect">
            <a:avLst/>
          </a:prstGeom>
        </p:spPr>
      </p:pic>
    </p:spTree>
    <p:extLst>
      <p:ext uri="{BB962C8B-B14F-4D97-AF65-F5344CB8AC3E}">
        <p14:creationId xmlns:p14="http://schemas.microsoft.com/office/powerpoint/2010/main" val="5635703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1225621"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GPT-2’s</a:t>
            </a:r>
            <a:endParaRPr lang="en-US" dirty="0">
              <a:solidFill>
                <a:srgbClr val="7030A0"/>
              </a:solidFill>
            </a:endParaRPr>
          </a:p>
        </p:txBody>
      </p:sp>
      <p:sp>
        <p:nvSpPr>
          <p:cNvPr id="5" name="Slide Number Placeholder 9">
            <a:extLst>
              <a:ext uri="{FF2B5EF4-FFF2-40B4-BE49-F238E27FC236}">
                <a16:creationId xmlns:a16="http://schemas.microsoft.com/office/drawing/2014/main" id="{9FC13393-4E68-7C4F-83A4-2848AC84C5A3}"/>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35</a:t>
            </a:fld>
            <a:endParaRPr lang="en-US"/>
          </a:p>
        </p:txBody>
      </p:sp>
      <p:sp>
        <p:nvSpPr>
          <p:cNvPr id="7" name="Rectangle 6">
            <a:extLst>
              <a:ext uri="{FF2B5EF4-FFF2-40B4-BE49-F238E27FC236}">
                <a16:creationId xmlns:a16="http://schemas.microsoft.com/office/drawing/2014/main" id="{9463D19C-922C-9447-BC3D-A82E20F52980}"/>
              </a:ext>
            </a:extLst>
          </p:cNvPr>
          <p:cNvSpPr/>
          <p:nvPr/>
        </p:nvSpPr>
        <p:spPr>
          <a:xfrm>
            <a:off x="194497" y="6417997"/>
            <a:ext cx="2932213" cy="246221"/>
          </a:xfrm>
          <a:prstGeom prst="rect">
            <a:avLst/>
          </a:prstGeom>
        </p:spPr>
        <p:txBody>
          <a:bodyPr wrap="none">
            <a:spAutoFit/>
          </a:bodyPr>
          <a:lstStyle/>
          <a:p>
            <a:r>
              <a:rPr lang="en-US" sz="1000" dirty="0">
                <a:solidFill>
                  <a:srgbClr val="C00000"/>
                </a:solidFill>
              </a:rPr>
              <a:t>Image by http://</a:t>
            </a:r>
            <a:r>
              <a:rPr lang="en-US" sz="1000" dirty="0" err="1">
                <a:solidFill>
                  <a:srgbClr val="C00000"/>
                </a:solidFill>
              </a:rPr>
              <a:t>jalammar.github.io</a:t>
            </a:r>
            <a:r>
              <a:rPr lang="en-US" sz="1000" dirty="0">
                <a:solidFill>
                  <a:srgbClr val="C00000"/>
                </a:solidFill>
              </a:rPr>
              <a:t>/illustrated-gpt2/</a:t>
            </a:r>
          </a:p>
        </p:txBody>
      </p:sp>
      <p:sp>
        <p:nvSpPr>
          <p:cNvPr id="9" name="Rectangle 8">
            <a:extLst>
              <a:ext uri="{FF2B5EF4-FFF2-40B4-BE49-F238E27FC236}">
                <a16:creationId xmlns:a16="http://schemas.microsoft.com/office/drawing/2014/main" id="{B2CD7177-BB51-EB46-A6C6-B39F26ACB71D}"/>
              </a:ext>
            </a:extLst>
          </p:cNvPr>
          <p:cNvSpPr/>
          <p:nvPr/>
        </p:nvSpPr>
        <p:spPr>
          <a:xfrm>
            <a:off x="1541584" y="1093383"/>
            <a:ext cx="9108831" cy="596189"/>
          </a:xfrm>
          <a:prstGeom prst="rect">
            <a:avLst/>
          </a:prstGeom>
        </p:spPr>
        <p:txBody>
          <a:bodyPr wrap="square">
            <a:spAutoFit/>
          </a:bodyPr>
          <a:lstStyle/>
          <a:p>
            <a:pPr algn="ctr">
              <a:lnSpc>
                <a:spcPct val="150000"/>
              </a:lnSpc>
              <a:spcBef>
                <a:spcPts val="2000"/>
              </a:spcBef>
            </a:pPr>
            <a:r>
              <a:rPr lang="en-US" sz="2400" dirty="0">
                <a:solidFill>
                  <a:schemeClr val="bg2">
                    <a:lumMod val="25000"/>
                  </a:schemeClr>
                </a:solidFill>
                <a:latin typeface="Avenir Medium" panose="02000503020000020003" pitchFamily="2" charset="0"/>
              </a:rPr>
              <a:t>Self-attention is otherwise identical to what we saw in BERT</a:t>
            </a:r>
            <a:endParaRPr lang="en-US" sz="2400" dirty="0"/>
          </a:p>
        </p:txBody>
      </p:sp>
      <p:pic>
        <p:nvPicPr>
          <p:cNvPr id="2" name="Picture 1">
            <a:extLst>
              <a:ext uri="{FF2B5EF4-FFF2-40B4-BE49-F238E27FC236}">
                <a16:creationId xmlns:a16="http://schemas.microsoft.com/office/drawing/2014/main" id="{547349D0-7949-874E-B0D8-5354EC82016A}"/>
              </a:ext>
            </a:extLst>
          </p:cNvPr>
          <p:cNvPicPr>
            <a:picLocks noChangeAspect="1"/>
          </p:cNvPicPr>
          <p:nvPr/>
        </p:nvPicPr>
        <p:blipFill>
          <a:blip r:embed="rId3"/>
          <a:stretch>
            <a:fillRect/>
          </a:stretch>
        </p:blipFill>
        <p:spPr>
          <a:xfrm>
            <a:off x="2014590" y="1845241"/>
            <a:ext cx="8635825" cy="4417087"/>
          </a:xfrm>
          <a:prstGeom prst="rect">
            <a:avLst/>
          </a:prstGeom>
        </p:spPr>
      </p:pic>
    </p:spTree>
    <p:extLst>
      <p:ext uri="{BB962C8B-B14F-4D97-AF65-F5344CB8AC3E}">
        <p14:creationId xmlns:p14="http://schemas.microsoft.com/office/powerpoint/2010/main" val="13366220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1225621"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GPT-2’s</a:t>
            </a:r>
            <a:endParaRPr lang="en-US" dirty="0">
              <a:solidFill>
                <a:srgbClr val="7030A0"/>
              </a:solidFill>
            </a:endParaRPr>
          </a:p>
        </p:txBody>
      </p:sp>
      <p:sp>
        <p:nvSpPr>
          <p:cNvPr id="5" name="Slide Number Placeholder 9">
            <a:extLst>
              <a:ext uri="{FF2B5EF4-FFF2-40B4-BE49-F238E27FC236}">
                <a16:creationId xmlns:a16="http://schemas.microsoft.com/office/drawing/2014/main" id="{9FC13393-4E68-7C4F-83A4-2848AC84C5A3}"/>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36</a:t>
            </a:fld>
            <a:endParaRPr lang="en-US"/>
          </a:p>
        </p:txBody>
      </p:sp>
      <p:sp>
        <p:nvSpPr>
          <p:cNvPr id="7" name="Rectangle 6">
            <a:extLst>
              <a:ext uri="{FF2B5EF4-FFF2-40B4-BE49-F238E27FC236}">
                <a16:creationId xmlns:a16="http://schemas.microsoft.com/office/drawing/2014/main" id="{9463D19C-922C-9447-BC3D-A82E20F52980}"/>
              </a:ext>
            </a:extLst>
          </p:cNvPr>
          <p:cNvSpPr/>
          <p:nvPr/>
        </p:nvSpPr>
        <p:spPr>
          <a:xfrm>
            <a:off x="194497" y="6417997"/>
            <a:ext cx="2932213" cy="246221"/>
          </a:xfrm>
          <a:prstGeom prst="rect">
            <a:avLst/>
          </a:prstGeom>
        </p:spPr>
        <p:txBody>
          <a:bodyPr wrap="none">
            <a:spAutoFit/>
          </a:bodyPr>
          <a:lstStyle/>
          <a:p>
            <a:r>
              <a:rPr lang="en-US" sz="1000" dirty="0">
                <a:solidFill>
                  <a:srgbClr val="C00000"/>
                </a:solidFill>
              </a:rPr>
              <a:t>Image by http://</a:t>
            </a:r>
            <a:r>
              <a:rPr lang="en-US" sz="1000" dirty="0" err="1">
                <a:solidFill>
                  <a:srgbClr val="C00000"/>
                </a:solidFill>
              </a:rPr>
              <a:t>jalammar.github.io</a:t>
            </a:r>
            <a:r>
              <a:rPr lang="en-US" sz="1000" dirty="0">
                <a:solidFill>
                  <a:srgbClr val="C00000"/>
                </a:solidFill>
              </a:rPr>
              <a:t>/illustrated-gpt2/</a:t>
            </a:r>
          </a:p>
        </p:txBody>
      </p:sp>
      <p:sp>
        <p:nvSpPr>
          <p:cNvPr id="9" name="Rectangle 8">
            <a:extLst>
              <a:ext uri="{FF2B5EF4-FFF2-40B4-BE49-F238E27FC236}">
                <a16:creationId xmlns:a16="http://schemas.microsoft.com/office/drawing/2014/main" id="{B2CD7177-BB51-EB46-A6C6-B39F26ACB71D}"/>
              </a:ext>
            </a:extLst>
          </p:cNvPr>
          <p:cNvSpPr/>
          <p:nvPr/>
        </p:nvSpPr>
        <p:spPr>
          <a:xfrm>
            <a:off x="1541584" y="1093383"/>
            <a:ext cx="9108831" cy="596189"/>
          </a:xfrm>
          <a:prstGeom prst="rect">
            <a:avLst/>
          </a:prstGeom>
        </p:spPr>
        <p:txBody>
          <a:bodyPr wrap="square">
            <a:spAutoFit/>
          </a:bodyPr>
          <a:lstStyle/>
          <a:p>
            <a:pPr algn="ctr">
              <a:lnSpc>
                <a:spcPct val="150000"/>
              </a:lnSpc>
              <a:spcBef>
                <a:spcPts val="2000"/>
              </a:spcBef>
            </a:pPr>
            <a:r>
              <a:rPr lang="en-US" sz="2400" dirty="0">
                <a:solidFill>
                  <a:schemeClr val="bg2">
                    <a:lumMod val="25000"/>
                  </a:schemeClr>
                </a:solidFill>
                <a:latin typeface="Avenir Medium" panose="02000503020000020003" pitchFamily="2" charset="0"/>
              </a:rPr>
              <a:t>Can have Multiple Self-Attention heads</a:t>
            </a:r>
            <a:endParaRPr lang="en-US" sz="2400" dirty="0"/>
          </a:p>
        </p:txBody>
      </p:sp>
      <p:pic>
        <p:nvPicPr>
          <p:cNvPr id="3" name="Picture 2">
            <a:extLst>
              <a:ext uri="{FF2B5EF4-FFF2-40B4-BE49-F238E27FC236}">
                <a16:creationId xmlns:a16="http://schemas.microsoft.com/office/drawing/2014/main" id="{5B46C868-8C89-1441-8AC4-8A2EA7867710}"/>
              </a:ext>
            </a:extLst>
          </p:cNvPr>
          <p:cNvPicPr>
            <a:picLocks noChangeAspect="1"/>
          </p:cNvPicPr>
          <p:nvPr/>
        </p:nvPicPr>
        <p:blipFill>
          <a:blip r:embed="rId3"/>
          <a:stretch>
            <a:fillRect/>
          </a:stretch>
        </p:blipFill>
        <p:spPr>
          <a:xfrm>
            <a:off x="2696369" y="1940754"/>
            <a:ext cx="7954046" cy="4068046"/>
          </a:xfrm>
          <a:prstGeom prst="rect">
            <a:avLst/>
          </a:prstGeom>
        </p:spPr>
      </p:pic>
    </p:spTree>
    <p:extLst>
      <p:ext uri="{BB962C8B-B14F-4D97-AF65-F5344CB8AC3E}">
        <p14:creationId xmlns:p14="http://schemas.microsoft.com/office/powerpoint/2010/main" val="33494571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1225621"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GPT-2’s</a:t>
            </a:r>
            <a:endParaRPr lang="en-US" dirty="0">
              <a:solidFill>
                <a:srgbClr val="7030A0"/>
              </a:solidFill>
            </a:endParaRPr>
          </a:p>
        </p:txBody>
      </p:sp>
      <p:sp>
        <p:nvSpPr>
          <p:cNvPr id="5" name="Slide Number Placeholder 9">
            <a:extLst>
              <a:ext uri="{FF2B5EF4-FFF2-40B4-BE49-F238E27FC236}">
                <a16:creationId xmlns:a16="http://schemas.microsoft.com/office/drawing/2014/main" id="{9FC13393-4E68-7C4F-83A4-2848AC84C5A3}"/>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37</a:t>
            </a:fld>
            <a:endParaRPr lang="en-US"/>
          </a:p>
        </p:txBody>
      </p:sp>
      <p:sp>
        <p:nvSpPr>
          <p:cNvPr id="7" name="Rectangle 6">
            <a:extLst>
              <a:ext uri="{FF2B5EF4-FFF2-40B4-BE49-F238E27FC236}">
                <a16:creationId xmlns:a16="http://schemas.microsoft.com/office/drawing/2014/main" id="{9463D19C-922C-9447-BC3D-A82E20F52980}"/>
              </a:ext>
            </a:extLst>
          </p:cNvPr>
          <p:cNvSpPr/>
          <p:nvPr/>
        </p:nvSpPr>
        <p:spPr>
          <a:xfrm>
            <a:off x="194497" y="6417997"/>
            <a:ext cx="2932213" cy="246221"/>
          </a:xfrm>
          <a:prstGeom prst="rect">
            <a:avLst/>
          </a:prstGeom>
        </p:spPr>
        <p:txBody>
          <a:bodyPr wrap="none">
            <a:spAutoFit/>
          </a:bodyPr>
          <a:lstStyle/>
          <a:p>
            <a:r>
              <a:rPr lang="en-US" sz="1000" dirty="0">
                <a:solidFill>
                  <a:srgbClr val="C00000"/>
                </a:solidFill>
              </a:rPr>
              <a:t>Image by http://</a:t>
            </a:r>
            <a:r>
              <a:rPr lang="en-US" sz="1000" dirty="0" err="1">
                <a:solidFill>
                  <a:srgbClr val="C00000"/>
                </a:solidFill>
              </a:rPr>
              <a:t>jalammar.github.io</a:t>
            </a:r>
            <a:r>
              <a:rPr lang="en-US" sz="1000" dirty="0">
                <a:solidFill>
                  <a:srgbClr val="C00000"/>
                </a:solidFill>
              </a:rPr>
              <a:t>/illustrated-gpt2/</a:t>
            </a:r>
          </a:p>
        </p:txBody>
      </p:sp>
      <p:sp>
        <p:nvSpPr>
          <p:cNvPr id="9" name="Rectangle 8">
            <a:extLst>
              <a:ext uri="{FF2B5EF4-FFF2-40B4-BE49-F238E27FC236}">
                <a16:creationId xmlns:a16="http://schemas.microsoft.com/office/drawing/2014/main" id="{B2CD7177-BB51-EB46-A6C6-B39F26ACB71D}"/>
              </a:ext>
            </a:extLst>
          </p:cNvPr>
          <p:cNvSpPr/>
          <p:nvPr/>
        </p:nvSpPr>
        <p:spPr>
          <a:xfrm>
            <a:off x="1879786" y="503607"/>
            <a:ext cx="9731841" cy="1150187"/>
          </a:xfrm>
          <a:prstGeom prst="rect">
            <a:avLst/>
          </a:prstGeom>
        </p:spPr>
        <p:txBody>
          <a:bodyPr wrap="square">
            <a:spAutoFit/>
          </a:bodyPr>
          <a:lstStyle/>
          <a:p>
            <a:pPr algn="ctr">
              <a:lnSpc>
                <a:spcPct val="150000"/>
              </a:lnSpc>
              <a:spcBef>
                <a:spcPts val="2000"/>
              </a:spcBef>
            </a:pPr>
            <a:r>
              <a:rPr lang="en-US" sz="2400" dirty="0">
                <a:solidFill>
                  <a:schemeClr val="bg2">
                    <a:lumMod val="25000"/>
                  </a:schemeClr>
                </a:solidFill>
                <a:latin typeface="Avenir Medium" panose="02000503020000020003" pitchFamily="2" charset="0"/>
              </a:rPr>
              <a:t>Each Self-Attention head is responsible for exactly 1 resulting, output embedding</a:t>
            </a:r>
            <a:endParaRPr lang="en-US" sz="2400" dirty="0"/>
          </a:p>
        </p:txBody>
      </p:sp>
      <p:pic>
        <p:nvPicPr>
          <p:cNvPr id="2" name="Picture 1">
            <a:extLst>
              <a:ext uri="{FF2B5EF4-FFF2-40B4-BE49-F238E27FC236}">
                <a16:creationId xmlns:a16="http://schemas.microsoft.com/office/drawing/2014/main" id="{6905083A-24C7-B544-B401-6E9EC812291C}"/>
              </a:ext>
            </a:extLst>
          </p:cNvPr>
          <p:cNvPicPr>
            <a:picLocks noChangeAspect="1"/>
          </p:cNvPicPr>
          <p:nvPr/>
        </p:nvPicPr>
        <p:blipFill>
          <a:blip r:embed="rId3"/>
          <a:stretch>
            <a:fillRect/>
          </a:stretch>
        </p:blipFill>
        <p:spPr>
          <a:xfrm>
            <a:off x="1660603" y="1945954"/>
            <a:ext cx="8580329" cy="3887724"/>
          </a:xfrm>
          <a:prstGeom prst="rect">
            <a:avLst/>
          </a:prstGeom>
        </p:spPr>
      </p:pic>
    </p:spTree>
    <p:extLst>
      <p:ext uri="{BB962C8B-B14F-4D97-AF65-F5344CB8AC3E}">
        <p14:creationId xmlns:p14="http://schemas.microsoft.com/office/powerpoint/2010/main" val="20391933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1225621"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GPT-2’s</a:t>
            </a:r>
            <a:endParaRPr lang="en-US" dirty="0">
              <a:solidFill>
                <a:srgbClr val="7030A0"/>
              </a:solidFill>
            </a:endParaRPr>
          </a:p>
        </p:txBody>
      </p:sp>
      <p:sp>
        <p:nvSpPr>
          <p:cNvPr id="5" name="Slide Number Placeholder 9">
            <a:extLst>
              <a:ext uri="{FF2B5EF4-FFF2-40B4-BE49-F238E27FC236}">
                <a16:creationId xmlns:a16="http://schemas.microsoft.com/office/drawing/2014/main" id="{9FC13393-4E68-7C4F-83A4-2848AC84C5A3}"/>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38</a:t>
            </a:fld>
            <a:endParaRPr lang="en-US"/>
          </a:p>
        </p:txBody>
      </p:sp>
      <p:sp>
        <p:nvSpPr>
          <p:cNvPr id="7" name="Rectangle 6">
            <a:extLst>
              <a:ext uri="{FF2B5EF4-FFF2-40B4-BE49-F238E27FC236}">
                <a16:creationId xmlns:a16="http://schemas.microsoft.com/office/drawing/2014/main" id="{9463D19C-922C-9447-BC3D-A82E20F52980}"/>
              </a:ext>
            </a:extLst>
          </p:cNvPr>
          <p:cNvSpPr/>
          <p:nvPr/>
        </p:nvSpPr>
        <p:spPr>
          <a:xfrm>
            <a:off x="194497" y="6417997"/>
            <a:ext cx="2932213" cy="246221"/>
          </a:xfrm>
          <a:prstGeom prst="rect">
            <a:avLst/>
          </a:prstGeom>
        </p:spPr>
        <p:txBody>
          <a:bodyPr wrap="none">
            <a:spAutoFit/>
          </a:bodyPr>
          <a:lstStyle/>
          <a:p>
            <a:r>
              <a:rPr lang="en-US" sz="1000" dirty="0">
                <a:solidFill>
                  <a:srgbClr val="C00000"/>
                </a:solidFill>
              </a:rPr>
              <a:t>Image by http://</a:t>
            </a:r>
            <a:r>
              <a:rPr lang="en-US" sz="1000" dirty="0" err="1">
                <a:solidFill>
                  <a:srgbClr val="C00000"/>
                </a:solidFill>
              </a:rPr>
              <a:t>jalammar.github.io</a:t>
            </a:r>
            <a:r>
              <a:rPr lang="en-US" sz="1000" dirty="0">
                <a:solidFill>
                  <a:srgbClr val="C00000"/>
                </a:solidFill>
              </a:rPr>
              <a:t>/illustrated-gpt2/</a:t>
            </a:r>
          </a:p>
        </p:txBody>
      </p:sp>
      <p:sp>
        <p:nvSpPr>
          <p:cNvPr id="9" name="Rectangle 8">
            <a:extLst>
              <a:ext uri="{FF2B5EF4-FFF2-40B4-BE49-F238E27FC236}">
                <a16:creationId xmlns:a16="http://schemas.microsoft.com/office/drawing/2014/main" id="{B2CD7177-BB51-EB46-A6C6-B39F26ACB71D}"/>
              </a:ext>
            </a:extLst>
          </p:cNvPr>
          <p:cNvSpPr/>
          <p:nvPr/>
        </p:nvSpPr>
        <p:spPr>
          <a:xfrm>
            <a:off x="1516614" y="1296844"/>
            <a:ext cx="9994887" cy="596189"/>
          </a:xfrm>
          <a:prstGeom prst="rect">
            <a:avLst/>
          </a:prstGeom>
        </p:spPr>
        <p:txBody>
          <a:bodyPr wrap="square">
            <a:spAutoFit/>
          </a:bodyPr>
          <a:lstStyle/>
          <a:p>
            <a:pPr>
              <a:lnSpc>
                <a:spcPct val="150000"/>
              </a:lnSpc>
              <a:spcBef>
                <a:spcPts val="2000"/>
              </a:spcBef>
            </a:pPr>
            <a:r>
              <a:rPr lang="en-US" sz="2400" dirty="0">
                <a:solidFill>
                  <a:schemeClr val="bg2">
                    <a:lumMod val="25000"/>
                  </a:schemeClr>
                </a:solidFill>
                <a:latin typeface="Avenir Medium" panose="02000503020000020003" pitchFamily="2" charset="0"/>
              </a:rPr>
              <a:t>Remember, these Masked Self-Attention layers are fed into a FFNN</a:t>
            </a:r>
            <a:endParaRPr lang="en-US" sz="2400" dirty="0"/>
          </a:p>
        </p:txBody>
      </p:sp>
      <p:pic>
        <p:nvPicPr>
          <p:cNvPr id="3" name="Picture 2">
            <a:extLst>
              <a:ext uri="{FF2B5EF4-FFF2-40B4-BE49-F238E27FC236}">
                <a16:creationId xmlns:a16="http://schemas.microsoft.com/office/drawing/2014/main" id="{AF8CB950-B0A3-6441-B4F7-46DEF97C6372}"/>
              </a:ext>
            </a:extLst>
          </p:cNvPr>
          <p:cNvPicPr>
            <a:picLocks noChangeAspect="1"/>
          </p:cNvPicPr>
          <p:nvPr/>
        </p:nvPicPr>
        <p:blipFill>
          <a:blip r:embed="rId3"/>
          <a:stretch>
            <a:fillRect/>
          </a:stretch>
        </p:blipFill>
        <p:spPr>
          <a:xfrm>
            <a:off x="2222612" y="2325961"/>
            <a:ext cx="7818559" cy="3923732"/>
          </a:xfrm>
          <a:prstGeom prst="rect">
            <a:avLst/>
          </a:prstGeom>
        </p:spPr>
      </p:pic>
    </p:spTree>
    <p:extLst>
      <p:ext uri="{BB962C8B-B14F-4D97-AF65-F5344CB8AC3E}">
        <p14:creationId xmlns:p14="http://schemas.microsoft.com/office/powerpoint/2010/main" val="42900385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1225621"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GPT-2’s</a:t>
            </a:r>
            <a:endParaRPr lang="en-US" dirty="0">
              <a:solidFill>
                <a:srgbClr val="7030A0"/>
              </a:solidFill>
            </a:endParaRPr>
          </a:p>
        </p:txBody>
      </p:sp>
      <p:sp>
        <p:nvSpPr>
          <p:cNvPr id="5" name="Slide Number Placeholder 9">
            <a:extLst>
              <a:ext uri="{FF2B5EF4-FFF2-40B4-BE49-F238E27FC236}">
                <a16:creationId xmlns:a16="http://schemas.microsoft.com/office/drawing/2014/main" id="{9FC13393-4E68-7C4F-83A4-2848AC84C5A3}"/>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39</a:t>
            </a:fld>
            <a:endParaRPr lang="en-US"/>
          </a:p>
        </p:txBody>
      </p:sp>
      <p:sp>
        <p:nvSpPr>
          <p:cNvPr id="7" name="Rectangle 6">
            <a:extLst>
              <a:ext uri="{FF2B5EF4-FFF2-40B4-BE49-F238E27FC236}">
                <a16:creationId xmlns:a16="http://schemas.microsoft.com/office/drawing/2014/main" id="{9463D19C-922C-9447-BC3D-A82E20F52980}"/>
              </a:ext>
            </a:extLst>
          </p:cNvPr>
          <p:cNvSpPr/>
          <p:nvPr/>
        </p:nvSpPr>
        <p:spPr>
          <a:xfrm>
            <a:off x="194497" y="6417997"/>
            <a:ext cx="2932213" cy="246221"/>
          </a:xfrm>
          <a:prstGeom prst="rect">
            <a:avLst/>
          </a:prstGeom>
        </p:spPr>
        <p:txBody>
          <a:bodyPr wrap="none">
            <a:spAutoFit/>
          </a:bodyPr>
          <a:lstStyle/>
          <a:p>
            <a:r>
              <a:rPr lang="en-US" sz="1000" dirty="0">
                <a:solidFill>
                  <a:srgbClr val="C00000"/>
                </a:solidFill>
              </a:rPr>
              <a:t>Image by http://</a:t>
            </a:r>
            <a:r>
              <a:rPr lang="en-US" sz="1000" dirty="0" err="1">
                <a:solidFill>
                  <a:srgbClr val="C00000"/>
                </a:solidFill>
              </a:rPr>
              <a:t>jalammar.github.io</a:t>
            </a:r>
            <a:r>
              <a:rPr lang="en-US" sz="1000" dirty="0">
                <a:solidFill>
                  <a:srgbClr val="C00000"/>
                </a:solidFill>
              </a:rPr>
              <a:t>/illustrated-gpt2/</a:t>
            </a:r>
          </a:p>
        </p:txBody>
      </p:sp>
      <p:sp>
        <p:nvSpPr>
          <p:cNvPr id="9" name="Rectangle 8">
            <a:extLst>
              <a:ext uri="{FF2B5EF4-FFF2-40B4-BE49-F238E27FC236}">
                <a16:creationId xmlns:a16="http://schemas.microsoft.com/office/drawing/2014/main" id="{B2CD7177-BB51-EB46-A6C6-B39F26ACB71D}"/>
              </a:ext>
            </a:extLst>
          </p:cNvPr>
          <p:cNvSpPr/>
          <p:nvPr/>
        </p:nvSpPr>
        <p:spPr>
          <a:xfrm>
            <a:off x="1516614" y="1184502"/>
            <a:ext cx="9994887" cy="596189"/>
          </a:xfrm>
          <a:prstGeom prst="rect">
            <a:avLst/>
          </a:prstGeom>
        </p:spPr>
        <p:txBody>
          <a:bodyPr wrap="square">
            <a:spAutoFit/>
          </a:bodyPr>
          <a:lstStyle/>
          <a:p>
            <a:pPr>
              <a:lnSpc>
                <a:spcPct val="150000"/>
              </a:lnSpc>
              <a:spcBef>
                <a:spcPts val="2000"/>
              </a:spcBef>
            </a:pPr>
            <a:r>
              <a:rPr lang="en-US" sz="2400" dirty="0">
                <a:solidFill>
                  <a:schemeClr val="bg2">
                    <a:lumMod val="25000"/>
                  </a:schemeClr>
                </a:solidFill>
                <a:latin typeface="Avenir Medium" panose="02000503020000020003" pitchFamily="2" charset="0"/>
              </a:rPr>
              <a:t>Remember, these Masked Self-Attention layers are fed into a FFNN</a:t>
            </a:r>
            <a:endParaRPr lang="en-US" sz="2400" dirty="0"/>
          </a:p>
        </p:txBody>
      </p:sp>
      <p:pic>
        <p:nvPicPr>
          <p:cNvPr id="2" name="Picture 1">
            <a:extLst>
              <a:ext uri="{FF2B5EF4-FFF2-40B4-BE49-F238E27FC236}">
                <a16:creationId xmlns:a16="http://schemas.microsoft.com/office/drawing/2014/main" id="{8C1EA45D-3F28-704B-ADE5-CAE10D4BA49E}"/>
              </a:ext>
            </a:extLst>
          </p:cNvPr>
          <p:cNvPicPr>
            <a:picLocks noChangeAspect="1"/>
          </p:cNvPicPr>
          <p:nvPr/>
        </p:nvPicPr>
        <p:blipFill>
          <a:blip r:embed="rId3"/>
          <a:stretch>
            <a:fillRect/>
          </a:stretch>
        </p:blipFill>
        <p:spPr>
          <a:xfrm>
            <a:off x="2128302" y="2175469"/>
            <a:ext cx="8229600" cy="3385687"/>
          </a:xfrm>
          <a:prstGeom prst="rect">
            <a:avLst/>
          </a:prstGeom>
        </p:spPr>
      </p:pic>
      <p:sp>
        <p:nvSpPr>
          <p:cNvPr id="10" name="Rectangle 9">
            <a:extLst>
              <a:ext uri="{FF2B5EF4-FFF2-40B4-BE49-F238E27FC236}">
                <a16:creationId xmlns:a16="http://schemas.microsoft.com/office/drawing/2014/main" id="{8793505B-76B2-654A-A33C-4594B7301CF3}"/>
              </a:ext>
            </a:extLst>
          </p:cNvPr>
          <p:cNvSpPr/>
          <p:nvPr/>
        </p:nvSpPr>
        <p:spPr>
          <a:xfrm>
            <a:off x="1516614" y="5691482"/>
            <a:ext cx="9994887" cy="596189"/>
          </a:xfrm>
          <a:prstGeom prst="rect">
            <a:avLst/>
          </a:prstGeom>
        </p:spPr>
        <p:txBody>
          <a:bodyPr wrap="square">
            <a:spAutoFit/>
          </a:bodyPr>
          <a:lstStyle/>
          <a:p>
            <a:pPr algn="ctr">
              <a:lnSpc>
                <a:spcPct val="150000"/>
              </a:lnSpc>
              <a:spcBef>
                <a:spcPts val="2000"/>
              </a:spcBef>
            </a:pPr>
            <a:r>
              <a:rPr lang="en-US" sz="2400" dirty="0">
                <a:solidFill>
                  <a:schemeClr val="bg2">
                    <a:lumMod val="25000"/>
                  </a:schemeClr>
                </a:solidFill>
                <a:latin typeface="Avenir Medium" panose="02000503020000020003" pitchFamily="2" charset="0"/>
              </a:rPr>
              <a:t>First hidden layer expands to 4x in size of the input</a:t>
            </a:r>
            <a:endParaRPr lang="en-US" sz="2400" dirty="0"/>
          </a:p>
        </p:txBody>
      </p:sp>
    </p:spTree>
    <p:extLst>
      <p:ext uri="{BB962C8B-B14F-4D97-AF65-F5344CB8AC3E}">
        <p14:creationId xmlns:p14="http://schemas.microsoft.com/office/powerpoint/2010/main" val="872081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C65D98FA-9749-3A47-91F8-287455BAABD5}"/>
              </a:ext>
            </a:extLst>
          </p:cNvPr>
          <p:cNvSpPr/>
          <p:nvPr/>
        </p:nvSpPr>
        <p:spPr>
          <a:xfrm>
            <a:off x="327186" y="611376"/>
            <a:ext cx="942814" cy="8712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itle 1">
            <a:extLst>
              <a:ext uri="{FF2B5EF4-FFF2-40B4-BE49-F238E27FC236}">
                <a16:creationId xmlns:a16="http://schemas.microsoft.com/office/drawing/2014/main" id="{4F05DC78-549D-7D4D-90A2-0A40A1B16D11}"/>
              </a:ext>
            </a:extLst>
          </p:cNvPr>
          <p:cNvSpPr txBox="1">
            <a:spLocks/>
          </p:cNvSpPr>
          <p:nvPr/>
        </p:nvSpPr>
        <p:spPr>
          <a:xfrm>
            <a:off x="233452" y="174626"/>
            <a:ext cx="1989048"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ICPC</a:t>
            </a:r>
            <a:endParaRPr lang="en-US" dirty="0">
              <a:solidFill>
                <a:srgbClr val="7030A0"/>
              </a:solidFill>
            </a:endParaRPr>
          </a:p>
        </p:txBody>
      </p:sp>
      <p:sp>
        <p:nvSpPr>
          <p:cNvPr id="9" name="Slide Number Placeholder 9">
            <a:extLst>
              <a:ext uri="{FF2B5EF4-FFF2-40B4-BE49-F238E27FC236}">
                <a16:creationId xmlns:a16="http://schemas.microsoft.com/office/drawing/2014/main" id="{F447D785-B15D-224E-8D32-339319F5AAF6}"/>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a:t>
            </a:fld>
            <a:endParaRPr lang="en-US" dirty="0"/>
          </a:p>
        </p:txBody>
      </p:sp>
      <p:pic>
        <p:nvPicPr>
          <p:cNvPr id="2" name="Picture 1">
            <a:extLst>
              <a:ext uri="{FF2B5EF4-FFF2-40B4-BE49-F238E27FC236}">
                <a16:creationId xmlns:a16="http://schemas.microsoft.com/office/drawing/2014/main" id="{6E3E9861-AE38-7B4F-A173-8168FDF5C70F}"/>
              </a:ext>
            </a:extLst>
          </p:cNvPr>
          <p:cNvPicPr>
            <a:picLocks noChangeAspect="1"/>
          </p:cNvPicPr>
          <p:nvPr/>
        </p:nvPicPr>
        <p:blipFill>
          <a:blip r:embed="rId3"/>
          <a:stretch>
            <a:fillRect/>
          </a:stretch>
        </p:blipFill>
        <p:spPr>
          <a:xfrm>
            <a:off x="112734" y="139032"/>
            <a:ext cx="12192000" cy="6544342"/>
          </a:xfrm>
          <a:prstGeom prst="rect">
            <a:avLst/>
          </a:prstGeom>
        </p:spPr>
      </p:pic>
    </p:spTree>
    <p:extLst>
      <p:ext uri="{BB962C8B-B14F-4D97-AF65-F5344CB8AC3E}">
        <p14:creationId xmlns:p14="http://schemas.microsoft.com/office/powerpoint/2010/main" val="27100802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1225621"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GPT-2’s</a:t>
            </a:r>
            <a:endParaRPr lang="en-US" dirty="0">
              <a:solidFill>
                <a:srgbClr val="7030A0"/>
              </a:solidFill>
            </a:endParaRPr>
          </a:p>
        </p:txBody>
      </p:sp>
      <p:sp>
        <p:nvSpPr>
          <p:cNvPr id="5" name="Slide Number Placeholder 9">
            <a:extLst>
              <a:ext uri="{FF2B5EF4-FFF2-40B4-BE49-F238E27FC236}">
                <a16:creationId xmlns:a16="http://schemas.microsoft.com/office/drawing/2014/main" id="{9FC13393-4E68-7C4F-83A4-2848AC84C5A3}"/>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40</a:t>
            </a:fld>
            <a:endParaRPr lang="en-US"/>
          </a:p>
        </p:txBody>
      </p:sp>
      <p:sp>
        <p:nvSpPr>
          <p:cNvPr id="7" name="Rectangle 6">
            <a:extLst>
              <a:ext uri="{FF2B5EF4-FFF2-40B4-BE49-F238E27FC236}">
                <a16:creationId xmlns:a16="http://schemas.microsoft.com/office/drawing/2014/main" id="{9463D19C-922C-9447-BC3D-A82E20F52980}"/>
              </a:ext>
            </a:extLst>
          </p:cNvPr>
          <p:cNvSpPr/>
          <p:nvPr/>
        </p:nvSpPr>
        <p:spPr>
          <a:xfrm>
            <a:off x="194497" y="6417997"/>
            <a:ext cx="2932213" cy="246221"/>
          </a:xfrm>
          <a:prstGeom prst="rect">
            <a:avLst/>
          </a:prstGeom>
        </p:spPr>
        <p:txBody>
          <a:bodyPr wrap="none">
            <a:spAutoFit/>
          </a:bodyPr>
          <a:lstStyle/>
          <a:p>
            <a:r>
              <a:rPr lang="en-US" sz="1000" dirty="0">
                <a:solidFill>
                  <a:srgbClr val="C00000"/>
                </a:solidFill>
              </a:rPr>
              <a:t>Image by http://</a:t>
            </a:r>
            <a:r>
              <a:rPr lang="en-US" sz="1000" dirty="0" err="1">
                <a:solidFill>
                  <a:srgbClr val="C00000"/>
                </a:solidFill>
              </a:rPr>
              <a:t>jalammar.github.io</a:t>
            </a:r>
            <a:r>
              <a:rPr lang="en-US" sz="1000" dirty="0">
                <a:solidFill>
                  <a:srgbClr val="C00000"/>
                </a:solidFill>
              </a:rPr>
              <a:t>/illustrated-gpt2/</a:t>
            </a:r>
          </a:p>
        </p:txBody>
      </p:sp>
      <p:sp>
        <p:nvSpPr>
          <p:cNvPr id="9" name="Rectangle 8">
            <a:extLst>
              <a:ext uri="{FF2B5EF4-FFF2-40B4-BE49-F238E27FC236}">
                <a16:creationId xmlns:a16="http://schemas.microsoft.com/office/drawing/2014/main" id="{B2CD7177-BB51-EB46-A6C6-B39F26ACB71D}"/>
              </a:ext>
            </a:extLst>
          </p:cNvPr>
          <p:cNvSpPr/>
          <p:nvPr/>
        </p:nvSpPr>
        <p:spPr>
          <a:xfrm>
            <a:off x="1516614" y="1075914"/>
            <a:ext cx="9994887" cy="596189"/>
          </a:xfrm>
          <a:prstGeom prst="rect">
            <a:avLst/>
          </a:prstGeom>
        </p:spPr>
        <p:txBody>
          <a:bodyPr wrap="square">
            <a:spAutoFit/>
          </a:bodyPr>
          <a:lstStyle/>
          <a:p>
            <a:pPr>
              <a:lnSpc>
                <a:spcPct val="150000"/>
              </a:lnSpc>
              <a:spcBef>
                <a:spcPts val="2000"/>
              </a:spcBef>
            </a:pPr>
            <a:r>
              <a:rPr lang="en-US" sz="2400" dirty="0">
                <a:solidFill>
                  <a:schemeClr val="bg2">
                    <a:lumMod val="25000"/>
                  </a:schemeClr>
                </a:solidFill>
                <a:latin typeface="Avenir Medium" panose="02000503020000020003" pitchFamily="2" charset="0"/>
              </a:rPr>
              <a:t>2</a:t>
            </a:r>
            <a:r>
              <a:rPr lang="en-US" sz="2400" baseline="30000" dirty="0">
                <a:solidFill>
                  <a:schemeClr val="bg2">
                    <a:lumMod val="25000"/>
                  </a:schemeClr>
                </a:solidFill>
                <a:latin typeface="Avenir Medium" panose="02000503020000020003" pitchFamily="2" charset="0"/>
              </a:rPr>
              <a:t>nd</a:t>
            </a:r>
            <a:r>
              <a:rPr lang="en-US" sz="2400" dirty="0">
                <a:solidFill>
                  <a:schemeClr val="bg2">
                    <a:lumMod val="25000"/>
                  </a:schemeClr>
                </a:solidFill>
                <a:latin typeface="Avenir Medium" panose="02000503020000020003" pitchFamily="2" charset="0"/>
              </a:rPr>
              <a:t> (final) layer of the FFNN projects it back to the original size</a:t>
            </a:r>
            <a:endParaRPr lang="en-US" sz="2400" dirty="0"/>
          </a:p>
        </p:txBody>
      </p:sp>
      <p:pic>
        <p:nvPicPr>
          <p:cNvPr id="3" name="Picture 2">
            <a:extLst>
              <a:ext uri="{FF2B5EF4-FFF2-40B4-BE49-F238E27FC236}">
                <a16:creationId xmlns:a16="http://schemas.microsoft.com/office/drawing/2014/main" id="{B065DA7A-0CAB-C944-B7FB-8AD95AAD4CD6}"/>
              </a:ext>
            </a:extLst>
          </p:cNvPr>
          <p:cNvPicPr>
            <a:picLocks noChangeAspect="1"/>
          </p:cNvPicPr>
          <p:nvPr/>
        </p:nvPicPr>
        <p:blipFill>
          <a:blip r:embed="rId3"/>
          <a:stretch>
            <a:fillRect/>
          </a:stretch>
        </p:blipFill>
        <p:spPr>
          <a:xfrm>
            <a:off x="1803748" y="1846317"/>
            <a:ext cx="8834154" cy="3627062"/>
          </a:xfrm>
          <a:prstGeom prst="rect">
            <a:avLst/>
          </a:prstGeom>
        </p:spPr>
      </p:pic>
    </p:spTree>
    <p:extLst>
      <p:ext uri="{BB962C8B-B14F-4D97-AF65-F5344CB8AC3E}">
        <p14:creationId xmlns:p14="http://schemas.microsoft.com/office/powerpoint/2010/main" val="12763758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8368D4-0DC9-4E49-A5C4-297BDBB43F82}"/>
              </a:ext>
            </a:extLst>
          </p:cNvPr>
          <p:cNvPicPr>
            <a:picLocks noChangeAspect="1"/>
          </p:cNvPicPr>
          <p:nvPr/>
        </p:nvPicPr>
        <p:blipFill>
          <a:blip r:embed="rId3"/>
          <a:stretch>
            <a:fillRect/>
          </a:stretch>
        </p:blipFill>
        <p:spPr>
          <a:xfrm>
            <a:off x="1451735" y="629612"/>
            <a:ext cx="9288530" cy="5456906"/>
          </a:xfrm>
          <a:prstGeom prst="rect">
            <a:avLst/>
          </a:prstGeom>
        </p:spPr>
      </p:pic>
      <p:sp>
        <p:nvSpPr>
          <p:cNvPr id="121" name="Rectangle 120">
            <a:extLst>
              <a:ext uri="{FF2B5EF4-FFF2-40B4-BE49-F238E27FC236}">
                <a16:creationId xmlns:a16="http://schemas.microsoft.com/office/drawing/2014/main" id="{C67F1680-4E6A-FF47-A5A3-45A4491667D3}"/>
              </a:ext>
            </a:extLst>
          </p:cNvPr>
          <p:cNvSpPr/>
          <p:nvPr/>
        </p:nvSpPr>
        <p:spPr>
          <a:xfrm>
            <a:off x="903804" y="771482"/>
            <a:ext cx="1225621"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GPT-2’s</a:t>
            </a:r>
            <a:endParaRPr lang="en-US" dirty="0">
              <a:solidFill>
                <a:srgbClr val="7030A0"/>
              </a:solidFill>
            </a:endParaRPr>
          </a:p>
        </p:txBody>
      </p:sp>
      <p:sp>
        <p:nvSpPr>
          <p:cNvPr id="5" name="Slide Number Placeholder 9">
            <a:extLst>
              <a:ext uri="{FF2B5EF4-FFF2-40B4-BE49-F238E27FC236}">
                <a16:creationId xmlns:a16="http://schemas.microsoft.com/office/drawing/2014/main" id="{9FC13393-4E68-7C4F-83A4-2848AC84C5A3}"/>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41</a:t>
            </a:fld>
            <a:endParaRPr lang="en-US"/>
          </a:p>
        </p:txBody>
      </p:sp>
      <p:sp>
        <p:nvSpPr>
          <p:cNvPr id="7" name="Rectangle 6">
            <a:extLst>
              <a:ext uri="{FF2B5EF4-FFF2-40B4-BE49-F238E27FC236}">
                <a16:creationId xmlns:a16="http://schemas.microsoft.com/office/drawing/2014/main" id="{9463D19C-922C-9447-BC3D-A82E20F52980}"/>
              </a:ext>
            </a:extLst>
          </p:cNvPr>
          <p:cNvSpPr/>
          <p:nvPr/>
        </p:nvSpPr>
        <p:spPr>
          <a:xfrm>
            <a:off x="194497" y="6417997"/>
            <a:ext cx="2932213" cy="246221"/>
          </a:xfrm>
          <a:prstGeom prst="rect">
            <a:avLst/>
          </a:prstGeom>
        </p:spPr>
        <p:txBody>
          <a:bodyPr wrap="none">
            <a:spAutoFit/>
          </a:bodyPr>
          <a:lstStyle/>
          <a:p>
            <a:r>
              <a:rPr lang="en-US" sz="1000" dirty="0">
                <a:solidFill>
                  <a:srgbClr val="C00000"/>
                </a:solidFill>
              </a:rPr>
              <a:t>Image by http://</a:t>
            </a:r>
            <a:r>
              <a:rPr lang="en-US" sz="1000" dirty="0" err="1">
                <a:solidFill>
                  <a:srgbClr val="C00000"/>
                </a:solidFill>
              </a:rPr>
              <a:t>jalammar.github.io</a:t>
            </a:r>
            <a:r>
              <a:rPr lang="en-US" sz="1000" dirty="0">
                <a:solidFill>
                  <a:srgbClr val="C00000"/>
                </a:solidFill>
              </a:rPr>
              <a:t>/illustrated-gpt2/</a:t>
            </a:r>
          </a:p>
        </p:txBody>
      </p:sp>
    </p:spTree>
    <p:extLst>
      <p:ext uri="{BB962C8B-B14F-4D97-AF65-F5344CB8AC3E}">
        <p14:creationId xmlns:p14="http://schemas.microsoft.com/office/powerpoint/2010/main" val="22527499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9">
            <a:extLst>
              <a:ext uri="{FF2B5EF4-FFF2-40B4-BE49-F238E27FC236}">
                <a16:creationId xmlns:a16="http://schemas.microsoft.com/office/drawing/2014/main" id="{9FC13393-4E68-7C4F-83A4-2848AC84C5A3}"/>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42</a:t>
            </a:fld>
            <a:endParaRPr lang="en-US"/>
          </a:p>
        </p:txBody>
      </p:sp>
      <p:sp>
        <p:nvSpPr>
          <p:cNvPr id="7" name="Rectangle 6">
            <a:extLst>
              <a:ext uri="{FF2B5EF4-FFF2-40B4-BE49-F238E27FC236}">
                <a16:creationId xmlns:a16="http://schemas.microsoft.com/office/drawing/2014/main" id="{9463D19C-922C-9447-BC3D-A82E20F52980}"/>
              </a:ext>
            </a:extLst>
          </p:cNvPr>
          <p:cNvSpPr/>
          <p:nvPr/>
        </p:nvSpPr>
        <p:spPr>
          <a:xfrm>
            <a:off x="194497" y="6417997"/>
            <a:ext cx="2932213" cy="246221"/>
          </a:xfrm>
          <a:prstGeom prst="rect">
            <a:avLst/>
          </a:prstGeom>
        </p:spPr>
        <p:txBody>
          <a:bodyPr wrap="none">
            <a:spAutoFit/>
          </a:bodyPr>
          <a:lstStyle/>
          <a:p>
            <a:r>
              <a:rPr lang="en-US" sz="1000" dirty="0">
                <a:solidFill>
                  <a:srgbClr val="C00000"/>
                </a:solidFill>
              </a:rPr>
              <a:t>Image by http://</a:t>
            </a:r>
            <a:r>
              <a:rPr lang="en-US" sz="1000" dirty="0" err="1">
                <a:solidFill>
                  <a:srgbClr val="C00000"/>
                </a:solidFill>
              </a:rPr>
              <a:t>jalammar.github.io</a:t>
            </a:r>
            <a:r>
              <a:rPr lang="en-US" sz="1000" dirty="0">
                <a:solidFill>
                  <a:srgbClr val="C00000"/>
                </a:solidFill>
              </a:rPr>
              <a:t>/illustrated-gpt2/</a:t>
            </a:r>
          </a:p>
        </p:txBody>
      </p:sp>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41E71ECA-A583-9C4E-BC5D-FFAF1026B9E6}"/>
                  </a:ext>
                </a:extLst>
              </p:cNvPr>
              <p:cNvSpPr/>
              <p:nvPr/>
            </p:nvSpPr>
            <p:spPr>
              <a:xfrm>
                <a:off x="1355784" y="311634"/>
                <a:ext cx="10305792" cy="1854675"/>
              </a:xfrm>
              <a:prstGeom prst="rect">
                <a:avLst/>
              </a:prstGeom>
            </p:spPr>
            <p:txBody>
              <a:bodyPr wrap="square">
                <a:spAutoFit/>
              </a:bodyPr>
              <a:lstStyle/>
              <a:p>
                <a:pPr>
                  <a:spcBef>
                    <a:spcPts val="2000"/>
                  </a:spcBef>
                </a:pPr>
                <a:r>
                  <a:rPr lang="en-US" sz="2400" dirty="0">
                    <a:solidFill>
                      <a:schemeClr val="bg2">
                        <a:lumMod val="25000"/>
                      </a:schemeClr>
                    </a:solidFill>
                    <a:latin typeface="Avenir Medium" panose="02000503020000020003" pitchFamily="2" charset="0"/>
                  </a:rPr>
                  <a:t>Each Decoder block has its own weights (e.g., </a:t>
                </a:r>
                <a14:m>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𝑊</m:t>
                        </m:r>
                      </m:e>
                      <m:sub>
                        <m:r>
                          <a:rPr lang="en-US" sz="2400" i="1" dirty="0" smtClean="0">
                            <a:solidFill>
                              <a:srgbClr val="C00000"/>
                            </a:solidFill>
                            <a:latin typeface="Cambria Math" panose="02040503050406030204" pitchFamily="18" charset="0"/>
                          </a:rPr>
                          <m:t>𝑘</m:t>
                        </m:r>
                      </m:sub>
                    </m:sSub>
                    <m:r>
                      <a:rPr lang="en-US" sz="2400" i="1" dirty="0" smtClean="0">
                        <a:solidFill>
                          <a:srgbClr val="C00000"/>
                        </a:solidFill>
                        <a:latin typeface="Cambria Math" panose="02040503050406030204" pitchFamily="18" charset="0"/>
                      </a:rPr>
                      <m:t>, </m:t>
                    </m:r>
                    <m:sSub>
                      <m:sSubPr>
                        <m:ctrlPr>
                          <a:rPr lang="en-US" sz="2400" b="0" i="1" dirty="0" smtClean="0">
                            <a:solidFill>
                              <a:srgbClr val="C00000"/>
                            </a:solidFill>
                            <a:latin typeface="Cambria Math" panose="02040503050406030204" pitchFamily="18" charset="0"/>
                          </a:rPr>
                        </m:ctrlPr>
                      </m:sSubPr>
                      <m:e>
                        <m:r>
                          <a:rPr lang="en-US" sz="2400" i="1" dirty="0" err="1" smtClean="0">
                            <a:solidFill>
                              <a:srgbClr val="C00000"/>
                            </a:solidFill>
                            <a:latin typeface="Cambria Math" panose="02040503050406030204" pitchFamily="18" charset="0"/>
                          </a:rPr>
                          <m:t>𝑊</m:t>
                        </m:r>
                      </m:e>
                      <m:sub>
                        <m:r>
                          <a:rPr lang="en-US" sz="2400" b="0" i="1" dirty="0" smtClean="0">
                            <a:solidFill>
                              <a:srgbClr val="C00000"/>
                            </a:solidFill>
                            <a:latin typeface="Cambria Math" panose="02040503050406030204" pitchFamily="18" charset="0"/>
                          </a:rPr>
                          <m:t>𝑞</m:t>
                        </m:r>
                      </m:sub>
                    </m:sSub>
                    <m:r>
                      <a:rPr lang="en-US" sz="2400" i="1" dirty="0" smtClean="0">
                        <a:solidFill>
                          <a:srgbClr val="C00000"/>
                        </a:solidFill>
                        <a:latin typeface="Cambria Math" panose="02040503050406030204" pitchFamily="18" charset="0"/>
                      </a:rPr>
                      <m:t>, </m:t>
                    </m:r>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𝑊</m:t>
                        </m:r>
                      </m:e>
                      <m:sub>
                        <m:r>
                          <a:rPr lang="en-US" sz="2400" i="1" dirty="0" smtClean="0">
                            <a:solidFill>
                              <a:srgbClr val="C00000"/>
                            </a:solidFill>
                            <a:latin typeface="Cambria Math" panose="02040503050406030204" pitchFamily="18" charset="0"/>
                          </a:rPr>
                          <m:t>𝑣</m:t>
                        </m:r>
                      </m:sub>
                    </m:sSub>
                  </m:oMath>
                </a14:m>
                <a:r>
                  <a:rPr lang="en-US" sz="2400" dirty="0">
                    <a:solidFill>
                      <a:schemeClr val="bg2">
                        <a:lumMod val="25000"/>
                      </a:schemeClr>
                    </a:solidFill>
                    <a:latin typeface="Avenir Medium" panose="02000503020000020003" pitchFamily="2" charset="0"/>
                  </a:rPr>
                  <a:t>)</a:t>
                </a:r>
              </a:p>
              <a:p>
                <a:pPr>
                  <a:spcBef>
                    <a:spcPts val="2000"/>
                  </a:spcBef>
                </a:pPr>
                <a:r>
                  <a:rPr lang="en-US" sz="2400" dirty="0">
                    <a:solidFill>
                      <a:schemeClr val="bg2">
                        <a:lumMod val="25000"/>
                      </a:schemeClr>
                    </a:solidFill>
                    <a:latin typeface="Avenir Medium" panose="02000503020000020003" pitchFamily="2" charset="0"/>
                  </a:rPr>
                  <a:t>But the entire model only has 1 token-embedding weight matrix and positional encoding weight matrix. This helps all the blocks to work together and supplement their captured aspects</a:t>
                </a:r>
                <a:endParaRPr lang="en-US" sz="2400" dirty="0"/>
              </a:p>
            </p:txBody>
          </p:sp>
        </mc:Choice>
        <mc:Fallback>
          <p:sp>
            <p:nvSpPr>
              <p:cNvPr id="9" name="Rectangle 8">
                <a:extLst>
                  <a:ext uri="{FF2B5EF4-FFF2-40B4-BE49-F238E27FC236}">
                    <a16:creationId xmlns:a16="http://schemas.microsoft.com/office/drawing/2014/main" id="{41E71ECA-A583-9C4E-BC5D-FFAF1026B9E6}"/>
                  </a:ext>
                </a:extLst>
              </p:cNvPr>
              <p:cNvSpPr>
                <a:spLocks noRot="1" noChangeAspect="1" noMove="1" noResize="1" noEditPoints="1" noAdjustHandles="1" noChangeArrowheads="1" noChangeShapeType="1" noTextEdit="1"/>
              </p:cNvSpPr>
              <p:nvPr/>
            </p:nvSpPr>
            <p:spPr>
              <a:xfrm>
                <a:off x="1355784" y="311634"/>
                <a:ext cx="10305792" cy="1854675"/>
              </a:xfrm>
              <a:prstGeom prst="rect">
                <a:avLst/>
              </a:prstGeom>
              <a:blipFill>
                <a:blip r:embed="rId3"/>
                <a:stretch>
                  <a:fillRect l="-861" t="-2041" b="-6803"/>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48B2699-0AA0-BA4A-9A0B-687278E6881E}"/>
              </a:ext>
            </a:extLst>
          </p:cNvPr>
          <p:cNvPicPr>
            <a:picLocks noChangeAspect="1"/>
          </p:cNvPicPr>
          <p:nvPr/>
        </p:nvPicPr>
        <p:blipFill>
          <a:blip r:embed="rId4"/>
          <a:stretch>
            <a:fillRect/>
          </a:stretch>
        </p:blipFill>
        <p:spPr>
          <a:xfrm>
            <a:off x="408001" y="2348871"/>
            <a:ext cx="7476470" cy="3722594"/>
          </a:xfrm>
          <a:prstGeom prst="rect">
            <a:avLst/>
          </a:prstGeom>
        </p:spPr>
      </p:pic>
      <p:pic>
        <p:nvPicPr>
          <p:cNvPr id="10" name="Picture 9">
            <a:extLst>
              <a:ext uri="{FF2B5EF4-FFF2-40B4-BE49-F238E27FC236}">
                <a16:creationId xmlns:a16="http://schemas.microsoft.com/office/drawing/2014/main" id="{14635984-091A-2F4F-94A8-92A02E9DEDB1}"/>
              </a:ext>
            </a:extLst>
          </p:cNvPr>
          <p:cNvPicPr>
            <a:picLocks noChangeAspect="1"/>
          </p:cNvPicPr>
          <p:nvPr/>
        </p:nvPicPr>
        <p:blipFill>
          <a:blip r:embed="rId5"/>
          <a:stretch>
            <a:fillRect/>
          </a:stretch>
        </p:blipFill>
        <p:spPr>
          <a:xfrm>
            <a:off x="8251729" y="2780778"/>
            <a:ext cx="3261838" cy="2693162"/>
          </a:xfrm>
          <a:prstGeom prst="rect">
            <a:avLst/>
          </a:prstGeom>
        </p:spPr>
      </p:pic>
    </p:spTree>
    <p:extLst>
      <p:ext uri="{BB962C8B-B14F-4D97-AF65-F5344CB8AC3E}">
        <p14:creationId xmlns:p14="http://schemas.microsoft.com/office/powerpoint/2010/main" val="39222618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9">
            <a:extLst>
              <a:ext uri="{FF2B5EF4-FFF2-40B4-BE49-F238E27FC236}">
                <a16:creationId xmlns:a16="http://schemas.microsoft.com/office/drawing/2014/main" id="{9FC13393-4E68-7C4F-83A4-2848AC84C5A3}"/>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43</a:t>
            </a:fld>
            <a:endParaRPr lang="en-US"/>
          </a:p>
        </p:txBody>
      </p:sp>
      <p:sp>
        <p:nvSpPr>
          <p:cNvPr id="7" name="Rectangle 6">
            <a:extLst>
              <a:ext uri="{FF2B5EF4-FFF2-40B4-BE49-F238E27FC236}">
                <a16:creationId xmlns:a16="http://schemas.microsoft.com/office/drawing/2014/main" id="{9463D19C-922C-9447-BC3D-A82E20F52980}"/>
              </a:ext>
            </a:extLst>
          </p:cNvPr>
          <p:cNvSpPr/>
          <p:nvPr/>
        </p:nvSpPr>
        <p:spPr>
          <a:xfrm>
            <a:off x="194497" y="6417997"/>
            <a:ext cx="2932213" cy="246221"/>
          </a:xfrm>
          <a:prstGeom prst="rect">
            <a:avLst/>
          </a:prstGeom>
        </p:spPr>
        <p:txBody>
          <a:bodyPr wrap="none">
            <a:spAutoFit/>
          </a:bodyPr>
          <a:lstStyle/>
          <a:p>
            <a:r>
              <a:rPr lang="en-US" sz="1000" dirty="0">
                <a:solidFill>
                  <a:srgbClr val="C00000"/>
                </a:solidFill>
              </a:rPr>
              <a:t>Image by http://</a:t>
            </a:r>
            <a:r>
              <a:rPr lang="en-US" sz="1000" dirty="0" err="1">
                <a:solidFill>
                  <a:srgbClr val="C00000"/>
                </a:solidFill>
              </a:rPr>
              <a:t>jalammar.github.io</a:t>
            </a:r>
            <a:r>
              <a:rPr lang="en-US" sz="1000" dirty="0">
                <a:solidFill>
                  <a:srgbClr val="C00000"/>
                </a:solidFill>
              </a:rPr>
              <a:t>/illustrated-gpt2/</a:t>
            </a:r>
          </a:p>
        </p:txBody>
      </p:sp>
      <p:sp>
        <p:nvSpPr>
          <p:cNvPr id="9" name="Rectangle 8">
            <a:extLst>
              <a:ext uri="{FF2B5EF4-FFF2-40B4-BE49-F238E27FC236}">
                <a16:creationId xmlns:a16="http://schemas.microsoft.com/office/drawing/2014/main" id="{41E71ECA-A583-9C4E-BC5D-FFAF1026B9E6}"/>
              </a:ext>
            </a:extLst>
          </p:cNvPr>
          <p:cNvSpPr/>
          <p:nvPr/>
        </p:nvSpPr>
        <p:spPr>
          <a:xfrm>
            <a:off x="1355784" y="311634"/>
            <a:ext cx="10305792" cy="461665"/>
          </a:xfrm>
          <a:prstGeom prst="rect">
            <a:avLst/>
          </a:prstGeom>
        </p:spPr>
        <p:txBody>
          <a:bodyPr wrap="square">
            <a:spAutoFit/>
          </a:bodyPr>
          <a:lstStyle/>
          <a:p>
            <a:pPr>
              <a:spcBef>
                <a:spcPts val="2000"/>
              </a:spcBef>
            </a:pPr>
            <a:r>
              <a:rPr lang="en-US" sz="2400" dirty="0">
                <a:solidFill>
                  <a:schemeClr val="bg2">
                    <a:lumMod val="25000"/>
                  </a:schemeClr>
                </a:solidFill>
                <a:latin typeface="Avenir Medium" panose="02000503020000020003" pitchFamily="2" charset="0"/>
              </a:rPr>
              <a:t>The authors of GPT-2 created 4 different version (sizes) of the model</a:t>
            </a:r>
            <a:endParaRPr lang="en-US" sz="2400" dirty="0"/>
          </a:p>
        </p:txBody>
      </p:sp>
      <p:pic>
        <p:nvPicPr>
          <p:cNvPr id="2" name="Picture 1">
            <a:extLst>
              <a:ext uri="{FF2B5EF4-FFF2-40B4-BE49-F238E27FC236}">
                <a16:creationId xmlns:a16="http://schemas.microsoft.com/office/drawing/2014/main" id="{E8A45194-3A9F-6441-91B6-0C58CF480B7F}"/>
              </a:ext>
            </a:extLst>
          </p:cNvPr>
          <p:cNvPicPr>
            <a:picLocks noChangeAspect="1"/>
          </p:cNvPicPr>
          <p:nvPr/>
        </p:nvPicPr>
        <p:blipFill>
          <a:blip r:embed="rId3"/>
          <a:stretch>
            <a:fillRect/>
          </a:stretch>
        </p:blipFill>
        <p:spPr>
          <a:xfrm>
            <a:off x="530039" y="898552"/>
            <a:ext cx="11187240" cy="5060895"/>
          </a:xfrm>
          <a:prstGeom prst="rect">
            <a:avLst/>
          </a:prstGeom>
        </p:spPr>
      </p:pic>
    </p:spTree>
    <p:extLst>
      <p:ext uri="{BB962C8B-B14F-4D97-AF65-F5344CB8AC3E}">
        <p14:creationId xmlns:p14="http://schemas.microsoft.com/office/powerpoint/2010/main" val="8261427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9">
            <a:extLst>
              <a:ext uri="{FF2B5EF4-FFF2-40B4-BE49-F238E27FC236}">
                <a16:creationId xmlns:a16="http://schemas.microsoft.com/office/drawing/2014/main" id="{226005C3-FFA5-B14A-A887-F0380FE7C82A}"/>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44</a:t>
            </a:fld>
            <a:endParaRPr lang="en-US"/>
          </a:p>
        </p:txBody>
      </p:sp>
      <p:sp>
        <p:nvSpPr>
          <p:cNvPr id="9" name="Rectangle 8">
            <a:extLst>
              <a:ext uri="{FF2B5EF4-FFF2-40B4-BE49-F238E27FC236}">
                <a16:creationId xmlns:a16="http://schemas.microsoft.com/office/drawing/2014/main" id="{0990CFA7-D94B-F74B-A328-1951477AA2FD}"/>
              </a:ext>
            </a:extLst>
          </p:cNvPr>
          <p:cNvSpPr/>
          <p:nvPr/>
        </p:nvSpPr>
        <p:spPr>
          <a:xfrm>
            <a:off x="2065244" y="1327773"/>
            <a:ext cx="8061512" cy="3154710"/>
          </a:xfrm>
          <a:prstGeom prst="rect">
            <a:avLst/>
          </a:prstGeom>
        </p:spPr>
        <p:txBody>
          <a:bodyPr wrap="square">
            <a:spAutoFit/>
          </a:bodyPr>
          <a:lstStyle/>
          <a:p>
            <a:pPr>
              <a:spcBef>
                <a:spcPts val="3000"/>
              </a:spcBef>
            </a:pPr>
            <a:r>
              <a:rPr lang="en-US" sz="2800" b="1" dirty="0">
                <a:solidFill>
                  <a:srgbClr val="C00000"/>
                </a:solidFill>
                <a:latin typeface="Avenir Book" panose="02000503020000020003" pitchFamily="2" charset="0"/>
              </a:rPr>
              <a:t>GPT-1</a:t>
            </a:r>
          </a:p>
          <a:p>
            <a:pPr marL="342900" indent="-342900">
              <a:spcBef>
                <a:spcPts val="3000"/>
              </a:spcBef>
              <a:buFont typeface="Arial" panose="020B0604020202020204" pitchFamily="34" charset="0"/>
              <a:buChar char="•"/>
            </a:pPr>
            <a:r>
              <a:rPr lang="en-US" sz="2400" b="1" dirty="0">
                <a:solidFill>
                  <a:schemeClr val="accent5">
                    <a:lumMod val="75000"/>
                  </a:schemeClr>
                </a:solidFill>
                <a:latin typeface="Avenir Book" panose="02000503020000020003" pitchFamily="2" charset="0"/>
              </a:rPr>
              <a:t>Model</a:t>
            </a:r>
            <a:r>
              <a:rPr lang="en-US" sz="2400" dirty="0">
                <a:latin typeface="Avenir Book" panose="02000503020000020003" pitchFamily="2" charset="0"/>
              </a:rPr>
              <a:t>: Transformer Decoders we just described</a:t>
            </a:r>
          </a:p>
          <a:p>
            <a:pPr marL="342900" indent="-342900">
              <a:spcBef>
                <a:spcPts val="3000"/>
              </a:spcBef>
              <a:buFont typeface="Arial" panose="020B0604020202020204" pitchFamily="34" charset="0"/>
              <a:buChar char="•"/>
            </a:pPr>
            <a:r>
              <a:rPr lang="en-US" sz="2400" b="1" dirty="0">
                <a:solidFill>
                  <a:schemeClr val="accent5">
                    <a:lumMod val="75000"/>
                  </a:schemeClr>
                </a:solidFill>
                <a:latin typeface="Avenir Book" panose="02000503020000020003" pitchFamily="2" charset="0"/>
              </a:rPr>
              <a:t>Objective</a:t>
            </a:r>
            <a:r>
              <a:rPr lang="en-US" sz="2400" dirty="0">
                <a:latin typeface="Avenir Book" panose="02000503020000020003" pitchFamily="2" charset="0"/>
              </a:rPr>
              <a:t>: next word prediction (cross-entropy loss)</a:t>
            </a:r>
          </a:p>
          <a:p>
            <a:pPr marL="342900" indent="-342900">
              <a:spcBef>
                <a:spcPts val="3000"/>
              </a:spcBef>
              <a:buFont typeface="Arial" panose="020B0604020202020204" pitchFamily="34" charset="0"/>
              <a:buChar char="•"/>
            </a:pPr>
            <a:r>
              <a:rPr lang="en-US" sz="2400" b="1" dirty="0">
                <a:solidFill>
                  <a:schemeClr val="accent5">
                    <a:lumMod val="75000"/>
                  </a:schemeClr>
                </a:solidFill>
                <a:latin typeface="Avenir Book" panose="02000503020000020003" pitchFamily="2" charset="0"/>
              </a:rPr>
              <a:t>Data</a:t>
            </a:r>
            <a:r>
              <a:rPr lang="en-US" sz="2400" dirty="0">
                <a:latin typeface="Avenir Book" panose="02000503020000020003" pitchFamily="2" charset="0"/>
              </a:rPr>
              <a:t>: </a:t>
            </a:r>
            <a:r>
              <a:rPr lang="en-US" sz="2400" dirty="0" err="1">
                <a:latin typeface="Avenir Book" panose="02000503020000020003" pitchFamily="2" charset="0"/>
              </a:rPr>
              <a:t>BooksCorpus</a:t>
            </a:r>
            <a:r>
              <a:rPr lang="en-US" sz="2400" dirty="0">
                <a:latin typeface="Avenir Book" panose="02000503020000020003" pitchFamily="2" charset="0"/>
              </a:rPr>
              <a:t> (7k books from a variety of genres, such as Adventure, Fantasy, and Romance)</a:t>
            </a:r>
          </a:p>
        </p:txBody>
      </p:sp>
    </p:spTree>
    <p:extLst>
      <p:ext uri="{BB962C8B-B14F-4D97-AF65-F5344CB8AC3E}">
        <p14:creationId xmlns:p14="http://schemas.microsoft.com/office/powerpoint/2010/main" val="8537918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9">
            <a:extLst>
              <a:ext uri="{FF2B5EF4-FFF2-40B4-BE49-F238E27FC236}">
                <a16:creationId xmlns:a16="http://schemas.microsoft.com/office/drawing/2014/main" id="{226005C3-FFA5-B14A-A887-F0380FE7C82A}"/>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45</a:t>
            </a:fld>
            <a:endParaRPr lang="en-US"/>
          </a:p>
        </p:txBody>
      </p:sp>
      <p:sp>
        <p:nvSpPr>
          <p:cNvPr id="9" name="Rectangle 8">
            <a:extLst>
              <a:ext uri="{FF2B5EF4-FFF2-40B4-BE49-F238E27FC236}">
                <a16:creationId xmlns:a16="http://schemas.microsoft.com/office/drawing/2014/main" id="{0990CFA7-D94B-F74B-A328-1951477AA2FD}"/>
              </a:ext>
            </a:extLst>
          </p:cNvPr>
          <p:cNvSpPr/>
          <p:nvPr/>
        </p:nvSpPr>
        <p:spPr>
          <a:xfrm>
            <a:off x="1945738" y="683020"/>
            <a:ext cx="8687813" cy="1975413"/>
          </a:xfrm>
          <a:prstGeom prst="rect">
            <a:avLst/>
          </a:prstGeom>
        </p:spPr>
        <p:txBody>
          <a:bodyPr wrap="square">
            <a:spAutoFit/>
          </a:bodyPr>
          <a:lstStyle/>
          <a:p>
            <a:pPr>
              <a:lnSpc>
                <a:spcPct val="150000"/>
              </a:lnSpc>
              <a:spcBef>
                <a:spcPts val="3000"/>
              </a:spcBef>
            </a:pPr>
            <a:r>
              <a:rPr lang="en-US" sz="2800" dirty="0">
                <a:latin typeface="Avenir Book" panose="02000503020000020003" pitchFamily="2" charset="0"/>
              </a:rPr>
              <a:t>Authors were primarily focused on demonstrating that you could </a:t>
            </a:r>
            <a:r>
              <a:rPr lang="en-US" sz="2800" dirty="0">
                <a:solidFill>
                  <a:srgbClr val="C00000"/>
                </a:solidFill>
                <a:latin typeface="Avenir Book" panose="02000503020000020003" pitchFamily="2" charset="0"/>
              </a:rPr>
              <a:t>fine-tune this LM </a:t>
            </a:r>
            <a:r>
              <a:rPr lang="en-US" sz="2800" dirty="0">
                <a:latin typeface="Avenir Book" panose="02000503020000020003" pitchFamily="2" charset="0"/>
              </a:rPr>
              <a:t>on </a:t>
            </a:r>
            <a:r>
              <a:rPr lang="en-US" sz="2800" u="sng" dirty="0">
                <a:latin typeface="Avenir Book" panose="02000503020000020003" pitchFamily="2" charset="0"/>
              </a:rPr>
              <a:t>supervised tasks</a:t>
            </a:r>
            <a:r>
              <a:rPr lang="en-US" sz="2800" dirty="0">
                <a:latin typeface="Avenir Book" panose="02000503020000020003" pitchFamily="2" charset="0"/>
              </a:rPr>
              <a:t> and get SOTA results</a:t>
            </a:r>
            <a:endParaRPr lang="en-US" sz="2400" dirty="0">
              <a:latin typeface="Avenir Book" panose="02000503020000020003" pitchFamily="2" charset="0"/>
            </a:endParaRPr>
          </a:p>
        </p:txBody>
      </p:sp>
      <p:sp>
        <p:nvSpPr>
          <p:cNvPr id="2" name="Rectangle 1">
            <a:extLst>
              <a:ext uri="{FF2B5EF4-FFF2-40B4-BE49-F238E27FC236}">
                <a16:creationId xmlns:a16="http://schemas.microsoft.com/office/drawing/2014/main" id="{AA647CAB-BB41-E940-BFAC-29BBB18B158B}"/>
              </a:ext>
            </a:extLst>
          </p:cNvPr>
          <p:cNvSpPr/>
          <p:nvPr/>
        </p:nvSpPr>
        <p:spPr>
          <a:xfrm>
            <a:off x="223462" y="159800"/>
            <a:ext cx="1722276" cy="523220"/>
          </a:xfrm>
          <a:prstGeom prst="rect">
            <a:avLst/>
          </a:prstGeom>
        </p:spPr>
        <p:txBody>
          <a:bodyPr wrap="square">
            <a:spAutoFit/>
          </a:bodyPr>
          <a:lstStyle/>
          <a:p>
            <a:pPr>
              <a:spcBef>
                <a:spcPts val="3000"/>
              </a:spcBef>
            </a:pPr>
            <a:r>
              <a:rPr lang="en-US" sz="2800" b="1" dirty="0">
                <a:solidFill>
                  <a:srgbClr val="C00000"/>
                </a:solidFill>
                <a:latin typeface="Avenir Book" panose="02000503020000020003" pitchFamily="2" charset="0"/>
              </a:rPr>
              <a:t>GPT-1</a:t>
            </a:r>
          </a:p>
        </p:txBody>
      </p:sp>
      <p:pic>
        <p:nvPicPr>
          <p:cNvPr id="3" name="Picture 2">
            <a:extLst>
              <a:ext uri="{FF2B5EF4-FFF2-40B4-BE49-F238E27FC236}">
                <a16:creationId xmlns:a16="http://schemas.microsoft.com/office/drawing/2014/main" id="{59605F1C-F9B7-A34B-B94C-E425F9A32F5C}"/>
              </a:ext>
            </a:extLst>
          </p:cNvPr>
          <p:cNvPicPr>
            <a:picLocks noChangeAspect="1"/>
          </p:cNvPicPr>
          <p:nvPr/>
        </p:nvPicPr>
        <p:blipFill>
          <a:blip r:embed="rId3"/>
          <a:stretch>
            <a:fillRect/>
          </a:stretch>
        </p:blipFill>
        <p:spPr>
          <a:xfrm>
            <a:off x="1945738" y="3537033"/>
            <a:ext cx="8300523" cy="2899557"/>
          </a:xfrm>
          <a:prstGeom prst="rect">
            <a:avLst/>
          </a:prstGeom>
        </p:spPr>
      </p:pic>
    </p:spTree>
    <p:extLst>
      <p:ext uri="{BB962C8B-B14F-4D97-AF65-F5344CB8AC3E}">
        <p14:creationId xmlns:p14="http://schemas.microsoft.com/office/powerpoint/2010/main" val="9842218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9">
            <a:extLst>
              <a:ext uri="{FF2B5EF4-FFF2-40B4-BE49-F238E27FC236}">
                <a16:creationId xmlns:a16="http://schemas.microsoft.com/office/drawing/2014/main" id="{226005C3-FFA5-B14A-A887-F0380FE7C82A}"/>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46</a:t>
            </a:fld>
            <a:endParaRPr lang="en-US"/>
          </a:p>
        </p:txBody>
      </p:sp>
      <p:pic>
        <p:nvPicPr>
          <p:cNvPr id="3" name="Picture 2">
            <a:extLst>
              <a:ext uri="{FF2B5EF4-FFF2-40B4-BE49-F238E27FC236}">
                <a16:creationId xmlns:a16="http://schemas.microsoft.com/office/drawing/2014/main" id="{31A640A8-8AA1-2648-849C-5A4342C7AC85}"/>
              </a:ext>
            </a:extLst>
          </p:cNvPr>
          <p:cNvPicPr>
            <a:picLocks noChangeAspect="1"/>
          </p:cNvPicPr>
          <p:nvPr/>
        </p:nvPicPr>
        <p:blipFill>
          <a:blip r:embed="rId3"/>
          <a:stretch>
            <a:fillRect/>
          </a:stretch>
        </p:blipFill>
        <p:spPr>
          <a:xfrm>
            <a:off x="158750" y="238847"/>
            <a:ext cx="11874500" cy="5918200"/>
          </a:xfrm>
          <a:prstGeom prst="rect">
            <a:avLst/>
          </a:prstGeom>
        </p:spPr>
      </p:pic>
      <p:sp>
        <p:nvSpPr>
          <p:cNvPr id="4" name="Rectangle 3">
            <a:extLst>
              <a:ext uri="{FF2B5EF4-FFF2-40B4-BE49-F238E27FC236}">
                <a16:creationId xmlns:a16="http://schemas.microsoft.com/office/drawing/2014/main" id="{ECCAB04E-CEAE-EA47-AB3F-8453D5CB8565}"/>
              </a:ext>
            </a:extLst>
          </p:cNvPr>
          <p:cNvSpPr/>
          <p:nvPr/>
        </p:nvSpPr>
        <p:spPr>
          <a:xfrm>
            <a:off x="158750" y="6313479"/>
            <a:ext cx="7518628" cy="246221"/>
          </a:xfrm>
          <a:prstGeom prst="rect">
            <a:avLst/>
          </a:prstGeom>
        </p:spPr>
        <p:txBody>
          <a:bodyPr wrap="square">
            <a:spAutoFit/>
          </a:bodyPr>
          <a:lstStyle/>
          <a:p>
            <a:r>
              <a:rPr lang="en-US" sz="1000" dirty="0">
                <a:solidFill>
                  <a:srgbClr val="C00000"/>
                </a:solidFill>
              </a:rPr>
              <a:t>https://s3-us-west-2.amazonaws.com/</a:t>
            </a:r>
            <a:r>
              <a:rPr lang="en-US" sz="1000" dirty="0" err="1">
                <a:solidFill>
                  <a:srgbClr val="C00000"/>
                </a:solidFill>
              </a:rPr>
              <a:t>openai</a:t>
            </a:r>
            <a:r>
              <a:rPr lang="en-US" sz="1000" dirty="0">
                <a:solidFill>
                  <a:srgbClr val="C00000"/>
                </a:solidFill>
              </a:rPr>
              <a:t>-assets/research-covers/language-unsupervised/</a:t>
            </a:r>
            <a:r>
              <a:rPr lang="en-US" sz="1000" dirty="0" err="1">
                <a:solidFill>
                  <a:srgbClr val="C00000"/>
                </a:solidFill>
              </a:rPr>
              <a:t>language_understanding_paper.pdf</a:t>
            </a:r>
            <a:endParaRPr lang="en-US" sz="1000" dirty="0">
              <a:solidFill>
                <a:srgbClr val="C00000"/>
              </a:solidFill>
            </a:endParaRPr>
          </a:p>
        </p:txBody>
      </p:sp>
    </p:spTree>
    <p:extLst>
      <p:ext uri="{BB962C8B-B14F-4D97-AF65-F5344CB8AC3E}">
        <p14:creationId xmlns:p14="http://schemas.microsoft.com/office/powerpoint/2010/main" val="8002465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7" name="Slide Number Placeholder 9">
            <a:extLst>
              <a:ext uri="{FF2B5EF4-FFF2-40B4-BE49-F238E27FC236}">
                <a16:creationId xmlns:a16="http://schemas.microsoft.com/office/drawing/2014/main" id="{226005C3-FFA5-B14A-A887-F0380FE7C82A}"/>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47</a:t>
            </a:fld>
            <a:endParaRPr lang="en-US"/>
          </a:p>
        </p:txBody>
      </p:sp>
      <p:sp>
        <p:nvSpPr>
          <p:cNvPr id="4" name="Rectangle 3">
            <a:extLst>
              <a:ext uri="{FF2B5EF4-FFF2-40B4-BE49-F238E27FC236}">
                <a16:creationId xmlns:a16="http://schemas.microsoft.com/office/drawing/2014/main" id="{ECCAB04E-CEAE-EA47-AB3F-8453D5CB8565}"/>
              </a:ext>
            </a:extLst>
          </p:cNvPr>
          <p:cNvSpPr/>
          <p:nvPr/>
        </p:nvSpPr>
        <p:spPr>
          <a:xfrm>
            <a:off x="158750" y="6313479"/>
            <a:ext cx="7518628" cy="246221"/>
          </a:xfrm>
          <a:prstGeom prst="rect">
            <a:avLst/>
          </a:prstGeom>
        </p:spPr>
        <p:txBody>
          <a:bodyPr wrap="square">
            <a:spAutoFit/>
          </a:bodyPr>
          <a:lstStyle/>
          <a:p>
            <a:r>
              <a:rPr lang="en-US" sz="1000" dirty="0">
                <a:solidFill>
                  <a:srgbClr val="C00000"/>
                </a:solidFill>
              </a:rPr>
              <a:t>https://s3-us-west-2.amazonaws.com/</a:t>
            </a:r>
            <a:r>
              <a:rPr lang="en-US" sz="1000" dirty="0" err="1">
                <a:solidFill>
                  <a:srgbClr val="C00000"/>
                </a:solidFill>
              </a:rPr>
              <a:t>openai</a:t>
            </a:r>
            <a:r>
              <a:rPr lang="en-US" sz="1000" dirty="0">
                <a:solidFill>
                  <a:srgbClr val="C00000"/>
                </a:solidFill>
              </a:rPr>
              <a:t>-assets/research-covers/language-unsupervised/</a:t>
            </a:r>
            <a:r>
              <a:rPr lang="en-US" sz="1000" dirty="0" err="1">
                <a:solidFill>
                  <a:srgbClr val="C00000"/>
                </a:solidFill>
              </a:rPr>
              <a:t>language_understanding_paper.pdf</a:t>
            </a:r>
            <a:endParaRPr lang="en-US" sz="1000" dirty="0">
              <a:solidFill>
                <a:srgbClr val="C00000"/>
              </a:solidFill>
            </a:endParaRPr>
          </a:p>
        </p:txBody>
      </p:sp>
      <p:pic>
        <p:nvPicPr>
          <p:cNvPr id="2" name="Picture 1">
            <a:extLst>
              <a:ext uri="{FF2B5EF4-FFF2-40B4-BE49-F238E27FC236}">
                <a16:creationId xmlns:a16="http://schemas.microsoft.com/office/drawing/2014/main" id="{D22A0FC4-B35F-0440-91F9-92D80FA5DF53}"/>
              </a:ext>
            </a:extLst>
          </p:cNvPr>
          <p:cNvPicPr>
            <a:picLocks noChangeAspect="1"/>
          </p:cNvPicPr>
          <p:nvPr/>
        </p:nvPicPr>
        <p:blipFill>
          <a:blip r:embed="rId3"/>
          <a:stretch>
            <a:fillRect/>
          </a:stretch>
        </p:blipFill>
        <p:spPr>
          <a:xfrm>
            <a:off x="463640" y="553791"/>
            <a:ext cx="11264719" cy="5142069"/>
          </a:xfrm>
          <a:prstGeom prst="rect">
            <a:avLst/>
          </a:prstGeom>
        </p:spPr>
      </p:pic>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2FE687AA-2D76-3743-BA11-0A1292593F88}"/>
                  </a:ext>
                </a:extLst>
              </p14:cNvPr>
              <p14:cNvContentPartPr/>
              <p14:nvPr/>
            </p14:nvContentPartPr>
            <p14:xfrm>
              <a:off x="3697707" y="4172329"/>
              <a:ext cx="5950800" cy="106920"/>
            </p14:xfrm>
          </p:contentPart>
        </mc:Choice>
        <mc:Fallback>
          <p:pic>
            <p:nvPicPr>
              <p:cNvPr id="8" name="Ink 7">
                <a:extLst>
                  <a:ext uri="{FF2B5EF4-FFF2-40B4-BE49-F238E27FC236}">
                    <a16:creationId xmlns:a16="http://schemas.microsoft.com/office/drawing/2014/main" id="{2FE687AA-2D76-3743-BA11-0A1292593F88}"/>
                  </a:ext>
                </a:extLst>
              </p:cNvPr>
              <p:cNvPicPr/>
              <p:nvPr/>
            </p:nvPicPr>
            <p:blipFill>
              <a:blip r:embed="rId5"/>
              <a:stretch>
                <a:fillRect/>
              </a:stretch>
            </p:blipFill>
            <p:spPr>
              <a:xfrm>
                <a:off x="3644067" y="4064689"/>
                <a:ext cx="6058440" cy="3225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Ink 8">
                <a:extLst>
                  <a:ext uri="{FF2B5EF4-FFF2-40B4-BE49-F238E27FC236}">
                    <a16:creationId xmlns:a16="http://schemas.microsoft.com/office/drawing/2014/main" id="{0D849F75-513E-2A47-A57C-CD807F10A4B7}"/>
                  </a:ext>
                </a:extLst>
              </p14:cNvPr>
              <p14:cNvContentPartPr/>
              <p14:nvPr/>
            </p14:nvContentPartPr>
            <p14:xfrm>
              <a:off x="3621027" y="4679929"/>
              <a:ext cx="2247120" cy="93240"/>
            </p14:xfrm>
          </p:contentPart>
        </mc:Choice>
        <mc:Fallback>
          <p:pic>
            <p:nvPicPr>
              <p:cNvPr id="9" name="Ink 8">
                <a:extLst>
                  <a:ext uri="{FF2B5EF4-FFF2-40B4-BE49-F238E27FC236}">
                    <a16:creationId xmlns:a16="http://schemas.microsoft.com/office/drawing/2014/main" id="{0D849F75-513E-2A47-A57C-CD807F10A4B7}"/>
                  </a:ext>
                </a:extLst>
              </p:cNvPr>
              <p:cNvPicPr/>
              <p:nvPr/>
            </p:nvPicPr>
            <p:blipFill>
              <a:blip r:embed="rId7"/>
              <a:stretch>
                <a:fillRect/>
              </a:stretch>
            </p:blipFill>
            <p:spPr>
              <a:xfrm>
                <a:off x="3612387" y="4671289"/>
                <a:ext cx="226476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0" name="Ink 9">
                <a:extLst>
                  <a:ext uri="{FF2B5EF4-FFF2-40B4-BE49-F238E27FC236}">
                    <a16:creationId xmlns:a16="http://schemas.microsoft.com/office/drawing/2014/main" id="{3870703C-C06E-3D48-95AC-A67041350038}"/>
                  </a:ext>
                </a:extLst>
              </p14:cNvPr>
              <p14:cNvContentPartPr/>
              <p14:nvPr/>
            </p14:nvContentPartPr>
            <p14:xfrm>
              <a:off x="10347627" y="4690009"/>
              <a:ext cx="1454400" cy="44640"/>
            </p14:xfrm>
          </p:contentPart>
        </mc:Choice>
        <mc:Fallback>
          <p:pic>
            <p:nvPicPr>
              <p:cNvPr id="10" name="Ink 9">
                <a:extLst>
                  <a:ext uri="{FF2B5EF4-FFF2-40B4-BE49-F238E27FC236}">
                    <a16:creationId xmlns:a16="http://schemas.microsoft.com/office/drawing/2014/main" id="{3870703C-C06E-3D48-95AC-A67041350038}"/>
                  </a:ext>
                </a:extLst>
              </p:cNvPr>
              <p:cNvPicPr/>
              <p:nvPr/>
            </p:nvPicPr>
            <p:blipFill>
              <a:blip r:embed="rId9"/>
              <a:stretch>
                <a:fillRect/>
              </a:stretch>
            </p:blipFill>
            <p:spPr>
              <a:xfrm>
                <a:off x="10338987" y="4681009"/>
                <a:ext cx="147204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1" name="Ink 10">
                <a:extLst>
                  <a:ext uri="{FF2B5EF4-FFF2-40B4-BE49-F238E27FC236}">
                    <a16:creationId xmlns:a16="http://schemas.microsoft.com/office/drawing/2014/main" id="{33D17087-7D51-8C4B-A196-D255A5BE7A6F}"/>
                  </a:ext>
                </a:extLst>
              </p14:cNvPr>
              <p14:cNvContentPartPr/>
              <p14:nvPr/>
            </p14:nvContentPartPr>
            <p14:xfrm>
              <a:off x="658227" y="4991329"/>
              <a:ext cx="1240920" cy="38160"/>
            </p14:xfrm>
          </p:contentPart>
        </mc:Choice>
        <mc:Fallback>
          <p:pic>
            <p:nvPicPr>
              <p:cNvPr id="11" name="Ink 10">
                <a:extLst>
                  <a:ext uri="{FF2B5EF4-FFF2-40B4-BE49-F238E27FC236}">
                    <a16:creationId xmlns:a16="http://schemas.microsoft.com/office/drawing/2014/main" id="{33D17087-7D51-8C4B-A196-D255A5BE7A6F}"/>
                  </a:ext>
                </a:extLst>
              </p:cNvPr>
              <p:cNvPicPr/>
              <p:nvPr/>
            </p:nvPicPr>
            <p:blipFill>
              <a:blip r:embed="rId11"/>
              <a:stretch>
                <a:fillRect/>
              </a:stretch>
            </p:blipFill>
            <p:spPr>
              <a:xfrm>
                <a:off x="649587" y="4982329"/>
                <a:ext cx="125856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2" name="Ink 11">
                <a:extLst>
                  <a:ext uri="{FF2B5EF4-FFF2-40B4-BE49-F238E27FC236}">
                    <a16:creationId xmlns:a16="http://schemas.microsoft.com/office/drawing/2014/main" id="{B754BCCD-A8AD-A043-AE72-7BAE56A760F8}"/>
                  </a:ext>
                </a:extLst>
              </p14:cNvPr>
              <p14:cNvContentPartPr/>
              <p14:nvPr/>
            </p14:nvContentPartPr>
            <p14:xfrm>
              <a:off x="8370867" y="1617049"/>
              <a:ext cx="2727720" cy="92520"/>
            </p14:xfrm>
          </p:contentPart>
        </mc:Choice>
        <mc:Fallback>
          <p:pic>
            <p:nvPicPr>
              <p:cNvPr id="12" name="Ink 11">
                <a:extLst>
                  <a:ext uri="{FF2B5EF4-FFF2-40B4-BE49-F238E27FC236}">
                    <a16:creationId xmlns:a16="http://schemas.microsoft.com/office/drawing/2014/main" id="{B754BCCD-A8AD-A043-AE72-7BAE56A760F8}"/>
                  </a:ext>
                </a:extLst>
              </p:cNvPr>
              <p:cNvPicPr/>
              <p:nvPr/>
            </p:nvPicPr>
            <p:blipFill>
              <a:blip r:embed="rId13"/>
              <a:stretch>
                <a:fillRect/>
              </a:stretch>
            </p:blipFill>
            <p:spPr>
              <a:xfrm>
                <a:off x="8317227" y="1509409"/>
                <a:ext cx="2835360" cy="308160"/>
              </a:xfrm>
              <a:prstGeom prst="rect">
                <a:avLst/>
              </a:prstGeom>
            </p:spPr>
          </p:pic>
        </mc:Fallback>
      </mc:AlternateContent>
    </p:spTree>
    <p:extLst>
      <p:ext uri="{BB962C8B-B14F-4D97-AF65-F5344CB8AC3E}">
        <p14:creationId xmlns:p14="http://schemas.microsoft.com/office/powerpoint/2010/main" val="20875131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9">
            <a:extLst>
              <a:ext uri="{FF2B5EF4-FFF2-40B4-BE49-F238E27FC236}">
                <a16:creationId xmlns:a16="http://schemas.microsoft.com/office/drawing/2014/main" id="{226005C3-FFA5-B14A-A887-F0380FE7C82A}"/>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48</a:t>
            </a:fld>
            <a:endParaRPr lang="en-US"/>
          </a:p>
        </p:txBody>
      </p:sp>
      <p:sp>
        <p:nvSpPr>
          <p:cNvPr id="4" name="Rectangle 3">
            <a:extLst>
              <a:ext uri="{FF2B5EF4-FFF2-40B4-BE49-F238E27FC236}">
                <a16:creationId xmlns:a16="http://schemas.microsoft.com/office/drawing/2014/main" id="{ECCAB04E-CEAE-EA47-AB3F-8453D5CB8565}"/>
              </a:ext>
            </a:extLst>
          </p:cNvPr>
          <p:cNvSpPr/>
          <p:nvPr/>
        </p:nvSpPr>
        <p:spPr>
          <a:xfrm>
            <a:off x="158750" y="6313479"/>
            <a:ext cx="7518628" cy="246221"/>
          </a:xfrm>
          <a:prstGeom prst="rect">
            <a:avLst/>
          </a:prstGeom>
        </p:spPr>
        <p:txBody>
          <a:bodyPr wrap="square">
            <a:spAutoFit/>
          </a:bodyPr>
          <a:lstStyle/>
          <a:p>
            <a:r>
              <a:rPr lang="en-US" sz="1000" dirty="0">
                <a:solidFill>
                  <a:srgbClr val="C00000"/>
                </a:solidFill>
              </a:rPr>
              <a:t>https://s3-us-west-2.amazonaws.com/</a:t>
            </a:r>
            <a:r>
              <a:rPr lang="en-US" sz="1000" dirty="0" err="1">
                <a:solidFill>
                  <a:srgbClr val="C00000"/>
                </a:solidFill>
              </a:rPr>
              <a:t>openai</a:t>
            </a:r>
            <a:r>
              <a:rPr lang="en-US" sz="1000" dirty="0">
                <a:solidFill>
                  <a:srgbClr val="C00000"/>
                </a:solidFill>
              </a:rPr>
              <a:t>-assets/research-covers/language-unsupervised/</a:t>
            </a:r>
            <a:r>
              <a:rPr lang="en-US" sz="1000" dirty="0" err="1">
                <a:solidFill>
                  <a:srgbClr val="C00000"/>
                </a:solidFill>
              </a:rPr>
              <a:t>language_understanding_paper.pdf</a:t>
            </a:r>
            <a:endParaRPr lang="en-US" sz="1000" dirty="0">
              <a:solidFill>
                <a:srgbClr val="C00000"/>
              </a:solidFill>
            </a:endParaRPr>
          </a:p>
        </p:txBody>
      </p:sp>
      <p:sp>
        <p:nvSpPr>
          <p:cNvPr id="13" name="Rectangle 12">
            <a:extLst>
              <a:ext uri="{FF2B5EF4-FFF2-40B4-BE49-F238E27FC236}">
                <a16:creationId xmlns:a16="http://schemas.microsoft.com/office/drawing/2014/main" id="{58F986FC-73A0-6349-A5C6-838371B43406}"/>
              </a:ext>
            </a:extLst>
          </p:cNvPr>
          <p:cNvSpPr/>
          <p:nvPr/>
        </p:nvSpPr>
        <p:spPr>
          <a:xfrm>
            <a:off x="223462" y="159800"/>
            <a:ext cx="1722276" cy="523220"/>
          </a:xfrm>
          <a:prstGeom prst="rect">
            <a:avLst/>
          </a:prstGeom>
        </p:spPr>
        <p:txBody>
          <a:bodyPr wrap="square">
            <a:spAutoFit/>
          </a:bodyPr>
          <a:lstStyle/>
          <a:p>
            <a:pPr>
              <a:spcBef>
                <a:spcPts val="3000"/>
              </a:spcBef>
            </a:pPr>
            <a:r>
              <a:rPr lang="en-US" sz="2800" b="1" dirty="0">
                <a:solidFill>
                  <a:srgbClr val="C00000"/>
                </a:solidFill>
                <a:latin typeface="Avenir Book" panose="02000503020000020003" pitchFamily="2" charset="0"/>
              </a:rPr>
              <a:t>GPT-1</a:t>
            </a:r>
          </a:p>
        </p:txBody>
      </p:sp>
      <p:pic>
        <p:nvPicPr>
          <p:cNvPr id="3" name="Picture 2">
            <a:extLst>
              <a:ext uri="{FF2B5EF4-FFF2-40B4-BE49-F238E27FC236}">
                <a16:creationId xmlns:a16="http://schemas.microsoft.com/office/drawing/2014/main" id="{D3E13A2E-4286-BA41-A72C-58118EA74F65}"/>
              </a:ext>
            </a:extLst>
          </p:cNvPr>
          <p:cNvPicPr>
            <a:picLocks noChangeAspect="1"/>
          </p:cNvPicPr>
          <p:nvPr/>
        </p:nvPicPr>
        <p:blipFill>
          <a:blip r:embed="rId3"/>
          <a:stretch>
            <a:fillRect/>
          </a:stretch>
        </p:blipFill>
        <p:spPr>
          <a:xfrm>
            <a:off x="998993" y="924912"/>
            <a:ext cx="10194013" cy="4327033"/>
          </a:xfrm>
          <a:prstGeom prst="rect">
            <a:avLst/>
          </a:prstGeom>
        </p:spPr>
      </p:pic>
      <p:sp>
        <p:nvSpPr>
          <p:cNvPr id="5" name="Rectangle 4">
            <a:extLst>
              <a:ext uri="{FF2B5EF4-FFF2-40B4-BE49-F238E27FC236}">
                <a16:creationId xmlns:a16="http://schemas.microsoft.com/office/drawing/2014/main" id="{AADE1076-A6D3-6140-8C71-968682735CED}"/>
              </a:ext>
            </a:extLst>
          </p:cNvPr>
          <p:cNvSpPr/>
          <p:nvPr/>
        </p:nvSpPr>
        <p:spPr>
          <a:xfrm>
            <a:off x="1657623" y="5493838"/>
            <a:ext cx="9649483" cy="646331"/>
          </a:xfrm>
          <a:prstGeom prst="rect">
            <a:avLst/>
          </a:prstGeom>
        </p:spPr>
        <p:txBody>
          <a:bodyPr wrap="square">
            <a:spAutoFit/>
          </a:bodyPr>
          <a:lstStyle/>
          <a:p>
            <a:r>
              <a:rPr lang="en-US" dirty="0">
                <a:solidFill>
                  <a:srgbClr val="7030A0"/>
                </a:solidFill>
                <a:latin typeface="Avenir Book" panose="02000503020000020003" pitchFamily="2" charset="0"/>
              </a:rPr>
              <a:t>NLI is when you predict if the hypothesis phrase is entailed, neutral, or contradicts the preceding premise phrase. </a:t>
            </a:r>
            <a:endParaRPr lang="en-US" dirty="0">
              <a:solidFill>
                <a:srgbClr val="7030A0"/>
              </a:solidFill>
            </a:endParaRPr>
          </a:p>
        </p:txBody>
      </p:sp>
    </p:spTree>
    <p:extLst>
      <p:ext uri="{BB962C8B-B14F-4D97-AF65-F5344CB8AC3E}">
        <p14:creationId xmlns:p14="http://schemas.microsoft.com/office/powerpoint/2010/main" val="26902545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9">
            <a:extLst>
              <a:ext uri="{FF2B5EF4-FFF2-40B4-BE49-F238E27FC236}">
                <a16:creationId xmlns:a16="http://schemas.microsoft.com/office/drawing/2014/main" id="{226005C3-FFA5-B14A-A887-F0380FE7C82A}"/>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49</a:t>
            </a:fld>
            <a:endParaRPr lang="en-US"/>
          </a:p>
        </p:txBody>
      </p:sp>
      <p:sp>
        <p:nvSpPr>
          <p:cNvPr id="4" name="Rectangle 3">
            <a:extLst>
              <a:ext uri="{FF2B5EF4-FFF2-40B4-BE49-F238E27FC236}">
                <a16:creationId xmlns:a16="http://schemas.microsoft.com/office/drawing/2014/main" id="{ECCAB04E-CEAE-EA47-AB3F-8453D5CB8565}"/>
              </a:ext>
            </a:extLst>
          </p:cNvPr>
          <p:cNvSpPr/>
          <p:nvPr/>
        </p:nvSpPr>
        <p:spPr>
          <a:xfrm>
            <a:off x="158750" y="6313479"/>
            <a:ext cx="7518628" cy="246221"/>
          </a:xfrm>
          <a:prstGeom prst="rect">
            <a:avLst/>
          </a:prstGeom>
        </p:spPr>
        <p:txBody>
          <a:bodyPr wrap="square">
            <a:spAutoFit/>
          </a:bodyPr>
          <a:lstStyle/>
          <a:p>
            <a:r>
              <a:rPr lang="en-US" sz="1000" dirty="0">
                <a:solidFill>
                  <a:srgbClr val="C00000"/>
                </a:solidFill>
              </a:rPr>
              <a:t>https://s3-us-west-2.amazonaws.com/</a:t>
            </a:r>
            <a:r>
              <a:rPr lang="en-US" sz="1000" dirty="0" err="1">
                <a:solidFill>
                  <a:srgbClr val="C00000"/>
                </a:solidFill>
              </a:rPr>
              <a:t>openai</a:t>
            </a:r>
            <a:r>
              <a:rPr lang="en-US" sz="1000" dirty="0">
                <a:solidFill>
                  <a:srgbClr val="C00000"/>
                </a:solidFill>
              </a:rPr>
              <a:t>-assets/research-covers/language-unsupervised/</a:t>
            </a:r>
            <a:r>
              <a:rPr lang="en-US" sz="1000" dirty="0" err="1">
                <a:solidFill>
                  <a:srgbClr val="C00000"/>
                </a:solidFill>
              </a:rPr>
              <a:t>language_understanding_paper.pdf</a:t>
            </a:r>
            <a:endParaRPr lang="en-US" sz="1000" dirty="0">
              <a:solidFill>
                <a:srgbClr val="C00000"/>
              </a:solidFill>
            </a:endParaRPr>
          </a:p>
        </p:txBody>
      </p:sp>
      <p:sp>
        <p:nvSpPr>
          <p:cNvPr id="13" name="Rectangle 12">
            <a:extLst>
              <a:ext uri="{FF2B5EF4-FFF2-40B4-BE49-F238E27FC236}">
                <a16:creationId xmlns:a16="http://schemas.microsoft.com/office/drawing/2014/main" id="{58F986FC-73A0-6349-A5C6-838371B43406}"/>
              </a:ext>
            </a:extLst>
          </p:cNvPr>
          <p:cNvSpPr/>
          <p:nvPr/>
        </p:nvSpPr>
        <p:spPr>
          <a:xfrm>
            <a:off x="223462" y="159800"/>
            <a:ext cx="1722276" cy="523220"/>
          </a:xfrm>
          <a:prstGeom prst="rect">
            <a:avLst/>
          </a:prstGeom>
        </p:spPr>
        <p:txBody>
          <a:bodyPr wrap="square">
            <a:spAutoFit/>
          </a:bodyPr>
          <a:lstStyle/>
          <a:p>
            <a:pPr>
              <a:spcBef>
                <a:spcPts val="3000"/>
              </a:spcBef>
            </a:pPr>
            <a:r>
              <a:rPr lang="en-US" sz="2800" b="1" dirty="0">
                <a:solidFill>
                  <a:srgbClr val="C00000"/>
                </a:solidFill>
                <a:latin typeface="Avenir Book" panose="02000503020000020003" pitchFamily="2" charset="0"/>
              </a:rPr>
              <a:t>GPT-1</a:t>
            </a:r>
          </a:p>
        </p:txBody>
      </p:sp>
      <p:pic>
        <p:nvPicPr>
          <p:cNvPr id="2" name="Picture 1">
            <a:extLst>
              <a:ext uri="{FF2B5EF4-FFF2-40B4-BE49-F238E27FC236}">
                <a16:creationId xmlns:a16="http://schemas.microsoft.com/office/drawing/2014/main" id="{B03B2477-78E8-C84C-9964-D08EBD41C557}"/>
              </a:ext>
            </a:extLst>
          </p:cNvPr>
          <p:cNvPicPr>
            <a:picLocks noChangeAspect="1"/>
          </p:cNvPicPr>
          <p:nvPr/>
        </p:nvPicPr>
        <p:blipFill>
          <a:blip r:embed="rId3"/>
          <a:stretch>
            <a:fillRect/>
          </a:stretch>
        </p:blipFill>
        <p:spPr>
          <a:xfrm>
            <a:off x="1125560" y="1346036"/>
            <a:ext cx="10298001" cy="3737793"/>
          </a:xfrm>
          <a:prstGeom prst="rect">
            <a:avLst/>
          </a:prstGeom>
        </p:spPr>
      </p:pic>
      <p:sp>
        <p:nvSpPr>
          <p:cNvPr id="8" name="Rectangle 7">
            <a:extLst>
              <a:ext uri="{FF2B5EF4-FFF2-40B4-BE49-F238E27FC236}">
                <a16:creationId xmlns:a16="http://schemas.microsoft.com/office/drawing/2014/main" id="{761E31DB-1089-FE47-AE1E-AAA153D7A703}"/>
              </a:ext>
            </a:extLst>
          </p:cNvPr>
          <p:cNvSpPr/>
          <p:nvPr/>
        </p:nvSpPr>
        <p:spPr>
          <a:xfrm>
            <a:off x="3264682" y="5550407"/>
            <a:ext cx="6019755" cy="369332"/>
          </a:xfrm>
          <a:prstGeom prst="rect">
            <a:avLst/>
          </a:prstGeom>
        </p:spPr>
        <p:txBody>
          <a:bodyPr wrap="square">
            <a:spAutoFit/>
          </a:bodyPr>
          <a:lstStyle/>
          <a:p>
            <a:r>
              <a:rPr lang="en-US" dirty="0">
                <a:solidFill>
                  <a:srgbClr val="7030A0"/>
                </a:solidFill>
                <a:latin typeface="Avenir Book" panose="02000503020000020003" pitchFamily="2" charset="0"/>
              </a:rPr>
              <a:t>Story Cloze is like MLM, by predicting the blank</a:t>
            </a:r>
            <a:endParaRPr lang="en-US" dirty="0">
              <a:solidFill>
                <a:srgbClr val="7030A0"/>
              </a:solidFill>
            </a:endParaRPr>
          </a:p>
        </p:txBody>
      </p:sp>
    </p:spTree>
    <p:extLst>
      <p:ext uri="{BB962C8B-B14F-4D97-AF65-F5344CB8AC3E}">
        <p14:creationId xmlns:p14="http://schemas.microsoft.com/office/powerpoint/2010/main" val="251966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9">
            <a:extLst>
              <a:ext uri="{FF2B5EF4-FFF2-40B4-BE49-F238E27FC236}">
                <a16:creationId xmlns:a16="http://schemas.microsoft.com/office/drawing/2014/main" id="{F447D785-B15D-224E-8D32-339319F5AAF6}"/>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a:t>
            </a:fld>
            <a:endParaRPr lang="en-US" dirty="0"/>
          </a:p>
        </p:txBody>
      </p:sp>
      <p:pic>
        <p:nvPicPr>
          <p:cNvPr id="5" name="Picture 4">
            <a:extLst>
              <a:ext uri="{FF2B5EF4-FFF2-40B4-BE49-F238E27FC236}">
                <a16:creationId xmlns:a16="http://schemas.microsoft.com/office/drawing/2014/main" id="{3AFFBF7C-BFFC-E648-9719-49702FBF9DCE}"/>
              </a:ext>
            </a:extLst>
          </p:cNvPr>
          <p:cNvPicPr>
            <a:picLocks noChangeAspect="1"/>
          </p:cNvPicPr>
          <p:nvPr/>
        </p:nvPicPr>
        <p:blipFill>
          <a:blip r:embed="rId3"/>
          <a:stretch>
            <a:fillRect/>
          </a:stretch>
        </p:blipFill>
        <p:spPr>
          <a:xfrm>
            <a:off x="175209" y="100208"/>
            <a:ext cx="11644625" cy="6644205"/>
          </a:xfrm>
          <a:prstGeom prst="rect">
            <a:avLst/>
          </a:prstGeom>
        </p:spPr>
      </p:pic>
    </p:spTree>
    <p:extLst>
      <p:ext uri="{BB962C8B-B14F-4D97-AF65-F5344CB8AC3E}">
        <p14:creationId xmlns:p14="http://schemas.microsoft.com/office/powerpoint/2010/main" val="3544934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9">
            <a:extLst>
              <a:ext uri="{FF2B5EF4-FFF2-40B4-BE49-F238E27FC236}">
                <a16:creationId xmlns:a16="http://schemas.microsoft.com/office/drawing/2014/main" id="{226005C3-FFA5-B14A-A887-F0380FE7C82A}"/>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50</a:t>
            </a:fld>
            <a:endParaRPr lang="en-US"/>
          </a:p>
        </p:txBody>
      </p:sp>
      <p:sp>
        <p:nvSpPr>
          <p:cNvPr id="4" name="Rectangle 3">
            <a:extLst>
              <a:ext uri="{FF2B5EF4-FFF2-40B4-BE49-F238E27FC236}">
                <a16:creationId xmlns:a16="http://schemas.microsoft.com/office/drawing/2014/main" id="{ECCAB04E-CEAE-EA47-AB3F-8453D5CB8565}"/>
              </a:ext>
            </a:extLst>
          </p:cNvPr>
          <p:cNvSpPr/>
          <p:nvPr/>
        </p:nvSpPr>
        <p:spPr>
          <a:xfrm>
            <a:off x="158750" y="6313479"/>
            <a:ext cx="7518628" cy="246221"/>
          </a:xfrm>
          <a:prstGeom prst="rect">
            <a:avLst/>
          </a:prstGeom>
        </p:spPr>
        <p:txBody>
          <a:bodyPr wrap="square">
            <a:spAutoFit/>
          </a:bodyPr>
          <a:lstStyle/>
          <a:p>
            <a:r>
              <a:rPr lang="en-US" sz="1000" dirty="0">
                <a:solidFill>
                  <a:srgbClr val="C00000"/>
                </a:solidFill>
              </a:rPr>
              <a:t>https://s3-us-west-2.amazonaws.com/</a:t>
            </a:r>
            <a:r>
              <a:rPr lang="en-US" sz="1000" dirty="0" err="1">
                <a:solidFill>
                  <a:srgbClr val="C00000"/>
                </a:solidFill>
              </a:rPr>
              <a:t>openai</a:t>
            </a:r>
            <a:r>
              <a:rPr lang="en-US" sz="1000" dirty="0">
                <a:solidFill>
                  <a:srgbClr val="C00000"/>
                </a:solidFill>
              </a:rPr>
              <a:t>-assets/research-covers/language-unsupervised/</a:t>
            </a:r>
            <a:r>
              <a:rPr lang="en-US" sz="1000" dirty="0" err="1">
                <a:solidFill>
                  <a:srgbClr val="C00000"/>
                </a:solidFill>
              </a:rPr>
              <a:t>language_understanding_paper.pdf</a:t>
            </a:r>
            <a:endParaRPr lang="en-US" sz="1000" dirty="0">
              <a:solidFill>
                <a:srgbClr val="C00000"/>
              </a:solidFill>
            </a:endParaRPr>
          </a:p>
        </p:txBody>
      </p:sp>
      <p:sp>
        <p:nvSpPr>
          <p:cNvPr id="13" name="Rectangle 12">
            <a:extLst>
              <a:ext uri="{FF2B5EF4-FFF2-40B4-BE49-F238E27FC236}">
                <a16:creationId xmlns:a16="http://schemas.microsoft.com/office/drawing/2014/main" id="{58F986FC-73A0-6349-A5C6-838371B43406}"/>
              </a:ext>
            </a:extLst>
          </p:cNvPr>
          <p:cNvSpPr/>
          <p:nvPr/>
        </p:nvSpPr>
        <p:spPr>
          <a:xfrm>
            <a:off x="223462" y="159800"/>
            <a:ext cx="1722276" cy="523220"/>
          </a:xfrm>
          <a:prstGeom prst="rect">
            <a:avLst/>
          </a:prstGeom>
        </p:spPr>
        <p:txBody>
          <a:bodyPr wrap="square">
            <a:spAutoFit/>
          </a:bodyPr>
          <a:lstStyle/>
          <a:p>
            <a:pPr>
              <a:spcBef>
                <a:spcPts val="3000"/>
              </a:spcBef>
            </a:pPr>
            <a:r>
              <a:rPr lang="en-US" sz="2800" b="1" dirty="0">
                <a:solidFill>
                  <a:srgbClr val="C00000"/>
                </a:solidFill>
                <a:latin typeface="Avenir Book" panose="02000503020000020003" pitchFamily="2" charset="0"/>
              </a:rPr>
              <a:t>GPT-1</a:t>
            </a:r>
          </a:p>
        </p:txBody>
      </p:sp>
      <p:pic>
        <p:nvPicPr>
          <p:cNvPr id="3" name="Picture 2">
            <a:extLst>
              <a:ext uri="{FF2B5EF4-FFF2-40B4-BE49-F238E27FC236}">
                <a16:creationId xmlns:a16="http://schemas.microsoft.com/office/drawing/2014/main" id="{7AED968F-6D8E-E349-8C74-B467A772C4B1}"/>
              </a:ext>
            </a:extLst>
          </p:cNvPr>
          <p:cNvPicPr>
            <a:picLocks noChangeAspect="1"/>
          </p:cNvPicPr>
          <p:nvPr/>
        </p:nvPicPr>
        <p:blipFill>
          <a:blip r:embed="rId3"/>
          <a:stretch>
            <a:fillRect/>
          </a:stretch>
        </p:blipFill>
        <p:spPr>
          <a:xfrm>
            <a:off x="1937152" y="953035"/>
            <a:ext cx="9007339" cy="4686121"/>
          </a:xfrm>
          <a:prstGeom prst="rect">
            <a:avLst/>
          </a:prstGeom>
        </p:spPr>
      </p:pic>
    </p:spTree>
    <p:extLst>
      <p:ext uri="{BB962C8B-B14F-4D97-AF65-F5344CB8AC3E}">
        <p14:creationId xmlns:p14="http://schemas.microsoft.com/office/powerpoint/2010/main" val="38511146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9">
            <a:extLst>
              <a:ext uri="{FF2B5EF4-FFF2-40B4-BE49-F238E27FC236}">
                <a16:creationId xmlns:a16="http://schemas.microsoft.com/office/drawing/2014/main" id="{226005C3-FFA5-B14A-A887-F0380FE7C82A}"/>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51</a:t>
            </a:fld>
            <a:endParaRPr lang="en-US"/>
          </a:p>
        </p:txBody>
      </p:sp>
      <p:sp>
        <p:nvSpPr>
          <p:cNvPr id="13" name="Rectangle 12">
            <a:extLst>
              <a:ext uri="{FF2B5EF4-FFF2-40B4-BE49-F238E27FC236}">
                <a16:creationId xmlns:a16="http://schemas.microsoft.com/office/drawing/2014/main" id="{58F986FC-73A0-6349-A5C6-838371B43406}"/>
              </a:ext>
            </a:extLst>
          </p:cNvPr>
          <p:cNvSpPr/>
          <p:nvPr/>
        </p:nvSpPr>
        <p:spPr>
          <a:xfrm>
            <a:off x="2309353" y="238847"/>
            <a:ext cx="8353867" cy="3893374"/>
          </a:xfrm>
          <a:prstGeom prst="rect">
            <a:avLst/>
          </a:prstGeom>
        </p:spPr>
        <p:txBody>
          <a:bodyPr wrap="square">
            <a:spAutoFit/>
          </a:bodyPr>
          <a:lstStyle/>
          <a:p>
            <a:pPr>
              <a:spcBef>
                <a:spcPts val="3000"/>
              </a:spcBef>
            </a:pPr>
            <a:r>
              <a:rPr lang="en-US" sz="2800" b="1" dirty="0">
                <a:solidFill>
                  <a:srgbClr val="C00000"/>
                </a:solidFill>
                <a:latin typeface="Avenir Book" panose="02000503020000020003" pitchFamily="2" charset="0"/>
              </a:rPr>
              <a:t>GPT-2 </a:t>
            </a:r>
            <a:r>
              <a:rPr lang="en-US" sz="2400" dirty="0">
                <a:latin typeface="Avenir Book" panose="02000503020000020003" pitchFamily="2" charset="0"/>
              </a:rPr>
              <a:t>is identical to </a:t>
            </a:r>
            <a:r>
              <a:rPr lang="en-US" sz="2400" b="1" dirty="0">
                <a:solidFill>
                  <a:srgbClr val="C00000"/>
                </a:solidFill>
                <a:latin typeface="Avenir Book" panose="02000503020000020003" pitchFamily="2" charset="0"/>
              </a:rPr>
              <a:t>GPT-1</a:t>
            </a:r>
            <a:r>
              <a:rPr lang="en-US" sz="2400" dirty="0">
                <a:latin typeface="Avenir Book" panose="02000503020000020003" pitchFamily="2" charset="0"/>
              </a:rPr>
              <a:t>, but:</a:t>
            </a:r>
          </a:p>
          <a:p>
            <a:pPr marL="457200" indent="-457200">
              <a:spcBef>
                <a:spcPts val="3000"/>
              </a:spcBef>
              <a:buFont typeface="Arial" panose="020B0604020202020204" pitchFamily="34" charset="0"/>
              <a:buChar char="•"/>
            </a:pPr>
            <a:r>
              <a:rPr lang="en-US" sz="2400" dirty="0">
                <a:latin typeface="Avenir Book" panose="02000503020000020003" pitchFamily="2" charset="0"/>
              </a:rPr>
              <a:t>has Layer normalization in between each sub-block (as we’ve already seen)</a:t>
            </a:r>
          </a:p>
          <a:p>
            <a:pPr marL="457200" indent="-457200">
              <a:spcBef>
                <a:spcPts val="3000"/>
              </a:spcBef>
              <a:buFont typeface="Arial" panose="020B0604020202020204" pitchFamily="34" charset="0"/>
              <a:buChar char="•"/>
            </a:pPr>
            <a:r>
              <a:rPr lang="en-US" sz="2400" dirty="0">
                <a:latin typeface="Avenir Book" panose="02000503020000020003" pitchFamily="2" charset="0"/>
              </a:rPr>
              <a:t>Vocab extended to 50,257 tokens and context size increased from 512 to 1024</a:t>
            </a:r>
          </a:p>
          <a:p>
            <a:pPr marL="457200" indent="-457200">
              <a:spcBef>
                <a:spcPts val="3000"/>
              </a:spcBef>
              <a:buFont typeface="Arial" panose="020B0604020202020204" pitchFamily="34" charset="0"/>
              <a:buChar char="•"/>
            </a:pPr>
            <a:r>
              <a:rPr lang="en-US" sz="2400" b="1" dirty="0">
                <a:solidFill>
                  <a:srgbClr val="C00000"/>
                </a:solidFill>
                <a:latin typeface="Avenir Book" panose="02000503020000020003" pitchFamily="2" charset="0"/>
              </a:rPr>
              <a:t>Data</a:t>
            </a:r>
            <a:r>
              <a:rPr lang="en-US" sz="2400" dirty="0">
                <a:latin typeface="Avenir Book" panose="02000503020000020003" pitchFamily="2" charset="0"/>
              </a:rPr>
              <a:t>: 8 million docs from the web (Common Crawl), minus Wikipedia</a:t>
            </a:r>
          </a:p>
        </p:txBody>
      </p:sp>
      <p:pic>
        <p:nvPicPr>
          <p:cNvPr id="2" name="Picture 1">
            <a:extLst>
              <a:ext uri="{FF2B5EF4-FFF2-40B4-BE49-F238E27FC236}">
                <a16:creationId xmlns:a16="http://schemas.microsoft.com/office/drawing/2014/main" id="{979D9483-A061-7646-96E6-71188BFDD7FC}"/>
              </a:ext>
            </a:extLst>
          </p:cNvPr>
          <p:cNvPicPr>
            <a:picLocks noChangeAspect="1"/>
          </p:cNvPicPr>
          <p:nvPr/>
        </p:nvPicPr>
        <p:blipFill>
          <a:blip r:embed="rId3"/>
          <a:stretch>
            <a:fillRect/>
          </a:stretch>
        </p:blipFill>
        <p:spPr>
          <a:xfrm>
            <a:off x="635358" y="4391754"/>
            <a:ext cx="10921284" cy="2044836"/>
          </a:xfrm>
          <a:prstGeom prst="rect">
            <a:avLst/>
          </a:prstGeom>
          <a:ln w="25400">
            <a:noFill/>
          </a:ln>
          <a:effectLst>
            <a:outerShdw blurRad="443855" dist="38100" dir="2700000" sx="101000" sy="101000" algn="tl" rotWithShape="0">
              <a:prstClr val="black">
                <a:alpha val="22000"/>
              </a:prstClr>
            </a:outerShdw>
          </a:effectLst>
        </p:spPr>
      </p:pic>
    </p:spTree>
    <p:extLst>
      <p:ext uri="{BB962C8B-B14F-4D97-AF65-F5344CB8AC3E}">
        <p14:creationId xmlns:p14="http://schemas.microsoft.com/office/powerpoint/2010/main" val="29830841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9">
            <a:extLst>
              <a:ext uri="{FF2B5EF4-FFF2-40B4-BE49-F238E27FC236}">
                <a16:creationId xmlns:a16="http://schemas.microsoft.com/office/drawing/2014/main" id="{226005C3-FFA5-B14A-A887-F0380FE7C82A}"/>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52</a:t>
            </a:fld>
            <a:endParaRPr lang="en-US"/>
          </a:p>
        </p:txBody>
      </p:sp>
      <p:sp>
        <p:nvSpPr>
          <p:cNvPr id="13" name="Rectangle 12">
            <a:extLst>
              <a:ext uri="{FF2B5EF4-FFF2-40B4-BE49-F238E27FC236}">
                <a16:creationId xmlns:a16="http://schemas.microsoft.com/office/drawing/2014/main" id="{58F986FC-73A0-6349-A5C6-838371B43406}"/>
              </a:ext>
            </a:extLst>
          </p:cNvPr>
          <p:cNvSpPr/>
          <p:nvPr/>
        </p:nvSpPr>
        <p:spPr>
          <a:xfrm>
            <a:off x="2154806" y="535061"/>
            <a:ext cx="8353867" cy="954107"/>
          </a:xfrm>
          <a:prstGeom prst="rect">
            <a:avLst/>
          </a:prstGeom>
        </p:spPr>
        <p:txBody>
          <a:bodyPr wrap="square">
            <a:spAutoFit/>
          </a:bodyPr>
          <a:lstStyle/>
          <a:p>
            <a:pPr>
              <a:spcBef>
                <a:spcPts val="3000"/>
              </a:spcBef>
            </a:pPr>
            <a:r>
              <a:rPr lang="en-US" sz="2800" dirty="0">
                <a:latin typeface="Avenir Book" panose="02000503020000020003" pitchFamily="2" charset="0"/>
              </a:rPr>
              <a:t>You can finagle the system to yield synthetic predictions.</a:t>
            </a:r>
            <a:endParaRPr lang="en-US" sz="2400" dirty="0">
              <a:latin typeface="Avenir Book" panose="02000503020000020003" pitchFamily="2" charset="0"/>
            </a:endParaRPr>
          </a:p>
        </p:txBody>
      </p:sp>
      <p:sp>
        <p:nvSpPr>
          <p:cNvPr id="5" name="Rectangle 4">
            <a:extLst>
              <a:ext uri="{FF2B5EF4-FFF2-40B4-BE49-F238E27FC236}">
                <a16:creationId xmlns:a16="http://schemas.microsoft.com/office/drawing/2014/main" id="{51C041BE-0E21-0D4E-B069-05CDD086721A}"/>
              </a:ext>
            </a:extLst>
          </p:cNvPr>
          <p:cNvSpPr/>
          <p:nvPr/>
        </p:nvSpPr>
        <p:spPr>
          <a:xfrm>
            <a:off x="1919066" y="2736502"/>
            <a:ext cx="8353867" cy="1384995"/>
          </a:xfrm>
          <a:prstGeom prst="rect">
            <a:avLst/>
          </a:prstGeom>
        </p:spPr>
        <p:txBody>
          <a:bodyPr wrap="square">
            <a:spAutoFit/>
          </a:bodyPr>
          <a:lstStyle/>
          <a:p>
            <a:pPr>
              <a:spcBef>
                <a:spcPts val="3000"/>
              </a:spcBef>
            </a:pPr>
            <a:r>
              <a:rPr lang="en-US" sz="2800" b="1" dirty="0">
                <a:solidFill>
                  <a:srgbClr val="C00000"/>
                </a:solidFill>
                <a:latin typeface="Avenir Book" panose="02000503020000020003" pitchFamily="2" charset="0"/>
              </a:rPr>
              <a:t>Children’s Book Test (CBT) </a:t>
            </a:r>
            <a:r>
              <a:rPr lang="en-US" sz="2800" dirty="0">
                <a:latin typeface="Avenir Book" panose="02000503020000020003" pitchFamily="2" charset="0"/>
              </a:rPr>
              <a:t>is a classification task. Fill-in-the-blank, and you predict which of the 10 possible choices is correct.</a:t>
            </a:r>
            <a:endParaRPr lang="en-US" sz="2400" dirty="0">
              <a:latin typeface="Avenir Book" panose="02000503020000020003" pitchFamily="2" charset="0"/>
            </a:endParaRPr>
          </a:p>
        </p:txBody>
      </p:sp>
      <p:sp>
        <p:nvSpPr>
          <p:cNvPr id="6" name="Rectangle 5">
            <a:extLst>
              <a:ext uri="{FF2B5EF4-FFF2-40B4-BE49-F238E27FC236}">
                <a16:creationId xmlns:a16="http://schemas.microsoft.com/office/drawing/2014/main" id="{77D3B6D0-ABAA-5F43-9A51-C294EBB9C501}"/>
              </a:ext>
            </a:extLst>
          </p:cNvPr>
          <p:cNvSpPr/>
          <p:nvPr/>
        </p:nvSpPr>
        <p:spPr>
          <a:xfrm>
            <a:off x="2034975" y="4588913"/>
            <a:ext cx="8353867" cy="954107"/>
          </a:xfrm>
          <a:prstGeom prst="rect">
            <a:avLst/>
          </a:prstGeom>
        </p:spPr>
        <p:txBody>
          <a:bodyPr wrap="square">
            <a:spAutoFit/>
          </a:bodyPr>
          <a:lstStyle/>
          <a:p>
            <a:pPr>
              <a:spcBef>
                <a:spcPts val="3000"/>
              </a:spcBef>
            </a:pPr>
            <a:r>
              <a:rPr lang="en-US" sz="2800" dirty="0">
                <a:latin typeface="Avenir Book" panose="02000503020000020003" pitchFamily="2" charset="0"/>
              </a:rPr>
              <a:t>You can compute the probability of each choice + its ending.</a:t>
            </a:r>
            <a:endParaRPr lang="en-US" sz="2400" dirty="0">
              <a:latin typeface="Avenir Book" panose="02000503020000020003" pitchFamily="2" charset="0"/>
            </a:endParaRPr>
          </a:p>
        </p:txBody>
      </p:sp>
    </p:spTree>
    <p:extLst>
      <p:ext uri="{BB962C8B-B14F-4D97-AF65-F5344CB8AC3E}">
        <p14:creationId xmlns:p14="http://schemas.microsoft.com/office/powerpoint/2010/main" val="13770534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9">
            <a:extLst>
              <a:ext uri="{FF2B5EF4-FFF2-40B4-BE49-F238E27FC236}">
                <a16:creationId xmlns:a16="http://schemas.microsoft.com/office/drawing/2014/main" id="{226005C3-FFA5-B14A-A887-F0380FE7C82A}"/>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53</a:t>
            </a:fld>
            <a:endParaRPr lang="en-US"/>
          </a:p>
        </p:txBody>
      </p:sp>
      <p:sp>
        <p:nvSpPr>
          <p:cNvPr id="13" name="Rectangle 12">
            <a:extLst>
              <a:ext uri="{FF2B5EF4-FFF2-40B4-BE49-F238E27FC236}">
                <a16:creationId xmlns:a16="http://schemas.microsoft.com/office/drawing/2014/main" id="{58F986FC-73A0-6349-A5C6-838371B43406}"/>
              </a:ext>
            </a:extLst>
          </p:cNvPr>
          <p:cNvSpPr/>
          <p:nvPr/>
        </p:nvSpPr>
        <p:spPr>
          <a:xfrm>
            <a:off x="2154806" y="535061"/>
            <a:ext cx="8353867" cy="954107"/>
          </a:xfrm>
          <a:prstGeom prst="rect">
            <a:avLst/>
          </a:prstGeom>
        </p:spPr>
        <p:txBody>
          <a:bodyPr wrap="square">
            <a:spAutoFit/>
          </a:bodyPr>
          <a:lstStyle/>
          <a:p>
            <a:pPr>
              <a:spcBef>
                <a:spcPts val="3000"/>
              </a:spcBef>
            </a:pPr>
            <a:r>
              <a:rPr lang="en-US" sz="2800" dirty="0">
                <a:latin typeface="Avenir Book" panose="02000503020000020003" pitchFamily="2" charset="0"/>
              </a:rPr>
              <a:t>You can finagle the system to yield synthetic predictions.</a:t>
            </a:r>
            <a:endParaRPr lang="en-US" sz="2400" dirty="0">
              <a:latin typeface="Avenir Book" panose="02000503020000020003" pitchFamily="2" charset="0"/>
            </a:endParaRPr>
          </a:p>
        </p:txBody>
      </p:sp>
      <p:sp>
        <p:nvSpPr>
          <p:cNvPr id="5" name="Rectangle 4">
            <a:extLst>
              <a:ext uri="{FF2B5EF4-FFF2-40B4-BE49-F238E27FC236}">
                <a16:creationId xmlns:a16="http://schemas.microsoft.com/office/drawing/2014/main" id="{51C041BE-0E21-0D4E-B069-05CDD086721A}"/>
              </a:ext>
            </a:extLst>
          </p:cNvPr>
          <p:cNvSpPr/>
          <p:nvPr/>
        </p:nvSpPr>
        <p:spPr>
          <a:xfrm>
            <a:off x="1919066" y="2200176"/>
            <a:ext cx="8353867" cy="2631490"/>
          </a:xfrm>
          <a:prstGeom prst="rect">
            <a:avLst/>
          </a:prstGeom>
        </p:spPr>
        <p:txBody>
          <a:bodyPr wrap="square">
            <a:spAutoFit/>
          </a:bodyPr>
          <a:lstStyle/>
          <a:p>
            <a:pPr>
              <a:spcBef>
                <a:spcPts val="3000"/>
              </a:spcBef>
            </a:pPr>
            <a:r>
              <a:rPr lang="en-US" sz="2800" b="1" dirty="0">
                <a:solidFill>
                  <a:srgbClr val="C00000"/>
                </a:solidFill>
                <a:latin typeface="Avenir Book" panose="02000503020000020003" pitchFamily="2" charset="0"/>
              </a:rPr>
              <a:t>LAMBADA </a:t>
            </a:r>
            <a:r>
              <a:rPr lang="en-US" sz="2800" dirty="0">
                <a:latin typeface="Avenir Book" panose="02000503020000020003" pitchFamily="2" charset="0"/>
              </a:rPr>
              <a:t>dataset tests model’s ability to understand long-range dependencies.</a:t>
            </a:r>
          </a:p>
          <a:p>
            <a:pPr>
              <a:spcBef>
                <a:spcPts val="3000"/>
              </a:spcBef>
            </a:pPr>
            <a:r>
              <a:rPr lang="en-US" sz="2800" b="1" dirty="0">
                <a:latin typeface="Avenir Book" panose="02000503020000020003" pitchFamily="2" charset="0"/>
              </a:rPr>
              <a:t>Task</a:t>
            </a:r>
            <a:r>
              <a:rPr lang="en-US" sz="2800" dirty="0">
                <a:latin typeface="Avenir Book" panose="02000503020000020003" pitchFamily="2" charset="0"/>
              </a:rPr>
              <a:t>: predict the final word of sentences which humans need 50+ tokens of context in order to accurately predict.</a:t>
            </a:r>
          </a:p>
        </p:txBody>
      </p:sp>
    </p:spTree>
    <p:extLst>
      <p:ext uri="{BB962C8B-B14F-4D97-AF65-F5344CB8AC3E}">
        <p14:creationId xmlns:p14="http://schemas.microsoft.com/office/powerpoint/2010/main" val="37169006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 Results</a:t>
            </a:r>
            <a:endParaRPr lang="en-US" dirty="0">
              <a:solidFill>
                <a:srgbClr val="7030A0"/>
              </a:solidFill>
            </a:endParaRPr>
          </a:p>
        </p:txBody>
      </p:sp>
      <p:pic>
        <p:nvPicPr>
          <p:cNvPr id="3" name="Picture 2">
            <a:extLst>
              <a:ext uri="{FF2B5EF4-FFF2-40B4-BE49-F238E27FC236}">
                <a16:creationId xmlns:a16="http://schemas.microsoft.com/office/drawing/2014/main" id="{777B7CA5-F80E-EC45-A175-9D5E1E35A003}"/>
              </a:ext>
            </a:extLst>
          </p:cNvPr>
          <p:cNvPicPr>
            <a:picLocks noChangeAspect="1"/>
          </p:cNvPicPr>
          <p:nvPr/>
        </p:nvPicPr>
        <p:blipFill>
          <a:blip r:embed="rId3"/>
          <a:stretch>
            <a:fillRect/>
          </a:stretch>
        </p:blipFill>
        <p:spPr>
          <a:xfrm>
            <a:off x="495300" y="1726358"/>
            <a:ext cx="10985500" cy="3843999"/>
          </a:xfrm>
          <a:prstGeom prst="rect">
            <a:avLst/>
          </a:prstGeom>
        </p:spPr>
      </p:pic>
      <p:sp>
        <p:nvSpPr>
          <p:cNvPr id="7" name="Slide Number Placeholder 9">
            <a:extLst>
              <a:ext uri="{FF2B5EF4-FFF2-40B4-BE49-F238E27FC236}">
                <a16:creationId xmlns:a16="http://schemas.microsoft.com/office/drawing/2014/main" id="{4CB73645-498A-CF4B-A296-9E30FA459C48}"/>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54</a:t>
            </a:fld>
            <a:endParaRPr lang="en-US"/>
          </a:p>
        </p:txBody>
      </p:sp>
    </p:spTree>
    <p:extLst>
      <p:ext uri="{BB962C8B-B14F-4D97-AF65-F5344CB8AC3E}">
        <p14:creationId xmlns:p14="http://schemas.microsoft.com/office/powerpoint/2010/main" val="23163821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9">
            <a:extLst>
              <a:ext uri="{FF2B5EF4-FFF2-40B4-BE49-F238E27FC236}">
                <a16:creationId xmlns:a16="http://schemas.microsoft.com/office/drawing/2014/main" id="{226005C3-FFA5-B14A-A887-F0380FE7C82A}"/>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55</a:t>
            </a:fld>
            <a:endParaRPr lang="en-US"/>
          </a:p>
        </p:txBody>
      </p:sp>
      <p:sp>
        <p:nvSpPr>
          <p:cNvPr id="13" name="Rectangle 12">
            <a:extLst>
              <a:ext uri="{FF2B5EF4-FFF2-40B4-BE49-F238E27FC236}">
                <a16:creationId xmlns:a16="http://schemas.microsoft.com/office/drawing/2014/main" id="{58F986FC-73A0-6349-A5C6-838371B43406}"/>
              </a:ext>
            </a:extLst>
          </p:cNvPr>
          <p:cNvSpPr/>
          <p:nvPr/>
        </p:nvSpPr>
        <p:spPr>
          <a:xfrm>
            <a:off x="2154806" y="535061"/>
            <a:ext cx="8353867" cy="954107"/>
          </a:xfrm>
          <a:prstGeom prst="rect">
            <a:avLst/>
          </a:prstGeom>
        </p:spPr>
        <p:txBody>
          <a:bodyPr wrap="square">
            <a:spAutoFit/>
          </a:bodyPr>
          <a:lstStyle/>
          <a:p>
            <a:pPr>
              <a:spcBef>
                <a:spcPts val="3000"/>
              </a:spcBef>
            </a:pPr>
            <a:r>
              <a:rPr lang="en-US" sz="2800" dirty="0">
                <a:latin typeface="Avenir Book" panose="02000503020000020003" pitchFamily="2" charset="0"/>
              </a:rPr>
              <a:t>You can finagle the system to yield synthetic predictions.</a:t>
            </a:r>
            <a:endParaRPr lang="en-US" sz="2400" dirty="0">
              <a:latin typeface="Avenir Book" panose="02000503020000020003" pitchFamily="2" charset="0"/>
            </a:endParaRPr>
          </a:p>
        </p:txBody>
      </p:sp>
      <p:sp>
        <p:nvSpPr>
          <p:cNvPr id="5" name="Rectangle 4">
            <a:extLst>
              <a:ext uri="{FF2B5EF4-FFF2-40B4-BE49-F238E27FC236}">
                <a16:creationId xmlns:a16="http://schemas.microsoft.com/office/drawing/2014/main" id="{51C041BE-0E21-0D4E-B069-05CDD086721A}"/>
              </a:ext>
            </a:extLst>
          </p:cNvPr>
          <p:cNvSpPr/>
          <p:nvPr/>
        </p:nvSpPr>
        <p:spPr>
          <a:xfrm>
            <a:off x="1919066" y="2200176"/>
            <a:ext cx="8353867" cy="1815882"/>
          </a:xfrm>
          <a:prstGeom prst="rect">
            <a:avLst/>
          </a:prstGeom>
        </p:spPr>
        <p:txBody>
          <a:bodyPr wrap="square">
            <a:spAutoFit/>
          </a:bodyPr>
          <a:lstStyle/>
          <a:p>
            <a:pPr>
              <a:spcBef>
                <a:spcPts val="3000"/>
              </a:spcBef>
            </a:pPr>
            <a:r>
              <a:rPr lang="en-US" sz="2800" b="1" dirty="0">
                <a:solidFill>
                  <a:srgbClr val="C00000"/>
                </a:solidFill>
                <a:latin typeface="Avenir Book" panose="02000503020000020003" pitchFamily="2" charset="0"/>
              </a:rPr>
              <a:t>Summarization. </a:t>
            </a:r>
            <a:r>
              <a:rPr lang="en-US" sz="2800" dirty="0">
                <a:latin typeface="Avenir Book" panose="02000503020000020003" pitchFamily="2" charset="0"/>
              </a:rPr>
              <a:t>The add the text “TL;DR:” after an article, then generate 100 tokens with top-2 random sampling, then extract the first 3 sentences.</a:t>
            </a:r>
          </a:p>
        </p:txBody>
      </p:sp>
    </p:spTree>
    <p:extLst>
      <p:ext uri="{BB962C8B-B14F-4D97-AF65-F5344CB8AC3E}">
        <p14:creationId xmlns:p14="http://schemas.microsoft.com/office/powerpoint/2010/main" val="3888027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9">
            <a:extLst>
              <a:ext uri="{FF2B5EF4-FFF2-40B4-BE49-F238E27FC236}">
                <a16:creationId xmlns:a16="http://schemas.microsoft.com/office/drawing/2014/main" id="{226005C3-FFA5-B14A-A887-F0380FE7C82A}"/>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56</a:t>
            </a:fld>
            <a:endParaRPr lang="en-US"/>
          </a:p>
        </p:txBody>
      </p:sp>
      <p:pic>
        <p:nvPicPr>
          <p:cNvPr id="2" name="Picture 1">
            <a:extLst>
              <a:ext uri="{FF2B5EF4-FFF2-40B4-BE49-F238E27FC236}">
                <a16:creationId xmlns:a16="http://schemas.microsoft.com/office/drawing/2014/main" id="{B7D35BE3-FCBE-9E45-8551-950DF5030411}"/>
              </a:ext>
            </a:extLst>
          </p:cNvPr>
          <p:cNvPicPr>
            <a:picLocks noChangeAspect="1"/>
          </p:cNvPicPr>
          <p:nvPr/>
        </p:nvPicPr>
        <p:blipFill>
          <a:blip r:embed="rId3"/>
          <a:stretch>
            <a:fillRect/>
          </a:stretch>
        </p:blipFill>
        <p:spPr>
          <a:xfrm>
            <a:off x="2533650" y="1511300"/>
            <a:ext cx="7124700" cy="3835400"/>
          </a:xfrm>
          <a:prstGeom prst="rect">
            <a:avLst/>
          </a:prstGeom>
        </p:spPr>
      </p:pic>
      <p:sp>
        <p:nvSpPr>
          <p:cNvPr id="6" name="Rectangle 5">
            <a:extLst>
              <a:ext uri="{FF2B5EF4-FFF2-40B4-BE49-F238E27FC236}">
                <a16:creationId xmlns:a16="http://schemas.microsoft.com/office/drawing/2014/main" id="{2C1767A2-E341-B347-9A01-B0A451991812}"/>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A1808BF-CD6E-A047-9CCA-D917332000CB}"/>
              </a:ext>
            </a:extLst>
          </p:cNvPr>
          <p:cNvSpPr>
            <a:spLocks noGrp="1"/>
          </p:cNvSpPr>
          <p:nvPr>
            <p:ph type="title"/>
          </p:nvPr>
        </p:nvSpPr>
        <p:spPr>
          <a:xfrm>
            <a:off x="838201" y="276262"/>
            <a:ext cx="8826500" cy="625438"/>
          </a:xfrm>
        </p:spPr>
        <p:txBody>
          <a:bodyPr/>
          <a:lstStyle/>
          <a:p>
            <a:r>
              <a:rPr lang="en-US" dirty="0"/>
              <a:t>GPT-2 Results</a:t>
            </a:r>
            <a:endParaRPr lang="en-US" dirty="0">
              <a:solidFill>
                <a:srgbClr val="7030A0"/>
              </a:solidFill>
            </a:endParaRPr>
          </a:p>
        </p:txBody>
      </p:sp>
    </p:spTree>
    <p:extLst>
      <p:ext uri="{BB962C8B-B14F-4D97-AF65-F5344CB8AC3E}">
        <p14:creationId xmlns:p14="http://schemas.microsoft.com/office/powerpoint/2010/main" val="27740300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 Results</a:t>
            </a:r>
            <a:endParaRPr lang="en-US" dirty="0">
              <a:solidFill>
                <a:srgbClr val="7030A0"/>
              </a:solidFill>
            </a:endParaRPr>
          </a:p>
        </p:txBody>
      </p:sp>
      <p:pic>
        <p:nvPicPr>
          <p:cNvPr id="2" name="Picture 1">
            <a:extLst>
              <a:ext uri="{FF2B5EF4-FFF2-40B4-BE49-F238E27FC236}">
                <a16:creationId xmlns:a16="http://schemas.microsoft.com/office/drawing/2014/main" id="{3406B6A2-2C13-4A49-8717-B778074E377F}"/>
              </a:ext>
            </a:extLst>
          </p:cNvPr>
          <p:cNvPicPr>
            <a:picLocks noChangeAspect="1"/>
          </p:cNvPicPr>
          <p:nvPr/>
        </p:nvPicPr>
        <p:blipFill>
          <a:blip r:embed="rId3"/>
          <a:stretch>
            <a:fillRect/>
          </a:stretch>
        </p:blipFill>
        <p:spPr>
          <a:xfrm>
            <a:off x="165100" y="1737753"/>
            <a:ext cx="11861800" cy="4445296"/>
          </a:xfrm>
          <a:prstGeom prst="rect">
            <a:avLst/>
          </a:prstGeom>
        </p:spPr>
      </p:pic>
      <p:sp>
        <p:nvSpPr>
          <p:cNvPr id="6" name="Slide Number Placeholder 9">
            <a:extLst>
              <a:ext uri="{FF2B5EF4-FFF2-40B4-BE49-F238E27FC236}">
                <a16:creationId xmlns:a16="http://schemas.microsoft.com/office/drawing/2014/main" id="{4F7A61A4-9103-DD49-81BE-5A84F9D4519D}"/>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57</a:t>
            </a:fld>
            <a:endParaRPr lang="en-US"/>
          </a:p>
        </p:txBody>
      </p:sp>
    </p:spTree>
    <p:extLst>
      <p:ext uri="{BB962C8B-B14F-4D97-AF65-F5344CB8AC3E}">
        <p14:creationId xmlns:p14="http://schemas.microsoft.com/office/powerpoint/2010/main" val="12609932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 Results</a:t>
            </a:r>
            <a:endParaRPr lang="en-US" dirty="0">
              <a:solidFill>
                <a:srgbClr val="7030A0"/>
              </a:solidFill>
            </a:endParaRPr>
          </a:p>
        </p:txBody>
      </p:sp>
      <p:sp>
        <p:nvSpPr>
          <p:cNvPr id="105" name="Rectangle 104">
            <a:extLst>
              <a:ext uri="{FF2B5EF4-FFF2-40B4-BE49-F238E27FC236}">
                <a16:creationId xmlns:a16="http://schemas.microsoft.com/office/drawing/2014/main" id="{D2AB77F5-B141-644A-BB5E-4A9B2BE17C39}"/>
              </a:ext>
            </a:extLst>
          </p:cNvPr>
          <p:cNvSpPr/>
          <p:nvPr/>
        </p:nvSpPr>
        <p:spPr>
          <a:xfrm>
            <a:off x="903804" y="785791"/>
            <a:ext cx="9726270" cy="1537152"/>
          </a:xfrm>
          <a:prstGeom prst="rect">
            <a:avLst/>
          </a:prstGeom>
        </p:spPr>
        <p:txBody>
          <a:bodyPr wrap="square">
            <a:spAutoFit/>
          </a:bodyPr>
          <a:lstStyle/>
          <a:p>
            <a:pPr>
              <a:lnSpc>
                <a:spcPct val="150000"/>
              </a:lnSpc>
              <a:spcBef>
                <a:spcPts val="3000"/>
              </a:spcBef>
            </a:pPr>
            <a:r>
              <a:rPr lang="en-US" sz="2400" dirty="0">
                <a:solidFill>
                  <a:srgbClr val="C00000"/>
                </a:solidFill>
                <a:latin typeface="Avenir Medium" panose="02000503020000020003" pitchFamily="2" charset="0"/>
              </a:rPr>
              <a:t>Easy to fine-tune on your own dataset (language)</a:t>
            </a:r>
          </a:p>
          <a:p>
            <a:pPr>
              <a:lnSpc>
                <a:spcPct val="150000"/>
              </a:lnSpc>
              <a:spcBef>
                <a:spcPts val="3000"/>
              </a:spcBef>
            </a:pPr>
            <a:endParaRPr lang="en-US" sz="2400" dirty="0">
              <a:solidFill>
                <a:srgbClr val="C00000"/>
              </a:solidFill>
              <a:latin typeface="Avenir Medium" panose="02000503020000020003" pitchFamily="2" charset="0"/>
            </a:endParaRPr>
          </a:p>
        </p:txBody>
      </p:sp>
      <p:sp>
        <p:nvSpPr>
          <p:cNvPr id="3" name="Rectangle 2">
            <a:extLst>
              <a:ext uri="{FF2B5EF4-FFF2-40B4-BE49-F238E27FC236}">
                <a16:creationId xmlns:a16="http://schemas.microsoft.com/office/drawing/2014/main" id="{DA336F50-92BC-7A48-BF44-9F28F911485A}"/>
              </a:ext>
            </a:extLst>
          </p:cNvPr>
          <p:cNvSpPr/>
          <p:nvPr/>
        </p:nvSpPr>
        <p:spPr>
          <a:xfrm>
            <a:off x="903804" y="1564980"/>
            <a:ext cx="10805596" cy="5016758"/>
          </a:xfrm>
          <a:prstGeom prst="rect">
            <a:avLst/>
          </a:prstGeom>
        </p:spPr>
        <p:txBody>
          <a:bodyPr wrap="square">
            <a:spAutoFit/>
          </a:bodyPr>
          <a:lstStyle/>
          <a:p>
            <a:pPr fontAlgn="base"/>
            <a:r>
              <a:rPr lang="en-US" sz="2000" b="1" cap="all" dirty="0">
                <a:solidFill>
                  <a:srgbClr val="0070C0"/>
                </a:solidFill>
                <a:latin typeface="Avenir Book" panose="02000503020000020003" pitchFamily="2" charset="0"/>
              </a:rPr>
              <a:t>SYSTEM PROMPT (HUMAN-WRITTEN</a:t>
            </a:r>
            <a:r>
              <a:rPr lang="en-US" sz="2000" b="1" cap="all" dirty="0">
                <a:solidFill>
                  <a:schemeClr val="bg2">
                    <a:lumMod val="25000"/>
                  </a:schemeClr>
                </a:solidFill>
                <a:latin typeface="Avenir Book" panose="02000503020000020003" pitchFamily="2" charset="0"/>
              </a:rPr>
              <a:t>)</a:t>
            </a:r>
          </a:p>
          <a:p>
            <a:pPr fontAlgn="base"/>
            <a:r>
              <a:rPr lang="en-US" sz="2000" dirty="0">
                <a:solidFill>
                  <a:schemeClr val="bg2">
                    <a:lumMod val="25000"/>
                  </a:schemeClr>
                </a:solidFill>
                <a:latin typeface="Times" pitchFamily="2" charset="0"/>
              </a:rPr>
              <a:t>A train carriage containing controlled nuclear materials was stolen in Cincinnati today. Its whereabouts are unknown.</a:t>
            </a:r>
          </a:p>
          <a:p>
            <a:pPr fontAlgn="base"/>
            <a:endParaRPr lang="en-US" sz="2000" i="1" dirty="0">
              <a:solidFill>
                <a:schemeClr val="bg2">
                  <a:lumMod val="25000"/>
                </a:schemeClr>
              </a:solidFill>
              <a:latin typeface="Avenir Book" panose="02000503020000020003" pitchFamily="2" charset="0"/>
            </a:endParaRPr>
          </a:p>
          <a:p>
            <a:pPr fontAlgn="base"/>
            <a:r>
              <a:rPr lang="en-US" sz="2000" b="1" cap="all" dirty="0">
                <a:solidFill>
                  <a:srgbClr val="0070C0"/>
                </a:solidFill>
                <a:latin typeface="Avenir Book" panose="02000503020000020003" pitchFamily="2" charset="0"/>
              </a:rPr>
              <a:t>MODEL COMPLETION (MACHINE-WRITTEN, FIRST TRY)</a:t>
            </a:r>
          </a:p>
          <a:p>
            <a:pPr fontAlgn="base"/>
            <a:r>
              <a:rPr lang="en-US" sz="2000" dirty="0">
                <a:solidFill>
                  <a:schemeClr val="bg2">
                    <a:lumMod val="25000"/>
                  </a:schemeClr>
                </a:solidFill>
                <a:latin typeface="Times" pitchFamily="2" charset="0"/>
              </a:rPr>
              <a:t>The incident occurred on the downtown train line, which runs from Covington and Ashland stations.</a:t>
            </a:r>
          </a:p>
          <a:p>
            <a:pPr fontAlgn="base"/>
            <a:endParaRPr lang="en-US" sz="2000" dirty="0">
              <a:solidFill>
                <a:schemeClr val="bg2">
                  <a:lumMod val="25000"/>
                </a:schemeClr>
              </a:solidFill>
              <a:latin typeface="Times" pitchFamily="2" charset="0"/>
            </a:endParaRPr>
          </a:p>
          <a:p>
            <a:pPr fontAlgn="base"/>
            <a:r>
              <a:rPr lang="en-US" sz="2000" dirty="0">
                <a:solidFill>
                  <a:schemeClr val="bg2">
                    <a:lumMod val="25000"/>
                  </a:schemeClr>
                </a:solidFill>
                <a:latin typeface="Times" pitchFamily="2" charset="0"/>
              </a:rPr>
              <a:t>In an email to Ohio news outlets, the U.S. Department of Energy said it is working with the Federal Railroad Administration to find the thief.</a:t>
            </a:r>
          </a:p>
          <a:p>
            <a:pPr fontAlgn="base"/>
            <a:endParaRPr lang="en-US" sz="2000" dirty="0">
              <a:solidFill>
                <a:schemeClr val="bg2">
                  <a:lumMod val="25000"/>
                </a:schemeClr>
              </a:solidFill>
              <a:latin typeface="Times" pitchFamily="2" charset="0"/>
            </a:endParaRPr>
          </a:p>
          <a:p>
            <a:pPr fontAlgn="base"/>
            <a:r>
              <a:rPr lang="en-US" sz="2000" dirty="0">
                <a:solidFill>
                  <a:schemeClr val="bg2">
                    <a:lumMod val="25000"/>
                  </a:schemeClr>
                </a:solidFill>
                <a:latin typeface="Times" pitchFamily="2" charset="0"/>
              </a:rPr>
              <a:t>“The theft of this nuclear material will have significant negative consequences on public and environmental health, our workforce and the economy of our nation,” said Tom Hicks, the U.S. Energy Secretary, in a statement. “Our top priority is to secure the theft and ensure it doesn’t happen again.”</a:t>
            </a:r>
          </a:p>
          <a:p>
            <a:pPr fontAlgn="base"/>
            <a:r>
              <a:rPr lang="en-US" sz="2000" dirty="0">
                <a:solidFill>
                  <a:schemeClr val="bg2">
                    <a:lumMod val="25000"/>
                  </a:schemeClr>
                </a:solidFill>
                <a:latin typeface="Times" pitchFamily="2" charset="0"/>
              </a:rPr>
              <a:t>The stolen material was taken from the University of Cincinnati’s Research Triangle Park nuclear research site, according to a news release from Department officials.</a:t>
            </a:r>
          </a:p>
          <a:p>
            <a:pPr fontAlgn="base"/>
            <a:r>
              <a:rPr lang="en-US" sz="2000" dirty="0">
                <a:solidFill>
                  <a:schemeClr val="bg2">
                    <a:lumMod val="25000"/>
                  </a:schemeClr>
                </a:solidFill>
                <a:latin typeface="Times" pitchFamily="2" charset="0"/>
              </a:rPr>
              <a:t>The Nuclear Regulatory Commission did not immediately release any information.</a:t>
            </a:r>
            <a:endParaRPr lang="en-US" sz="2000" b="0" i="0" dirty="0">
              <a:solidFill>
                <a:schemeClr val="bg2">
                  <a:lumMod val="25000"/>
                </a:schemeClr>
              </a:solidFill>
              <a:effectLst/>
              <a:latin typeface="Times" pitchFamily="2" charset="0"/>
            </a:endParaRPr>
          </a:p>
        </p:txBody>
      </p:sp>
      <p:sp>
        <p:nvSpPr>
          <p:cNvPr id="7" name="Slide Number Placeholder 9">
            <a:extLst>
              <a:ext uri="{FF2B5EF4-FFF2-40B4-BE49-F238E27FC236}">
                <a16:creationId xmlns:a16="http://schemas.microsoft.com/office/drawing/2014/main" id="{226005C3-FFA5-B14A-A887-F0380FE7C82A}"/>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58</a:t>
            </a:fld>
            <a:endParaRPr lang="en-US"/>
          </a:p>
        </p:txBody>
      </p:sp>
    </p:spTree>
    <p:extLst>
      <p:ext uri="{BB962C8B-B14F-4D97-AF65-F5344CB8AC3E}">
        <p14:creationId xmlns:p14="http://schemas.microsoft.com/office/powerpoint/2010/main" val="25269903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9">
            <a:extLst>
              <a:ext uri="{FF2B5EF4-FFF2-40B4-BE49-F238E27FC236}">
                <a16:creationId xmlns:a16="http://schemas.microsoft.com/office/drawing/2014/main" id="{226005C3-FFA5-B14A-A887-F0380FE7C82A}"/>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59</a:t>
            </a:fld>
            <a:endParaRPr lang="en-US"/>
          </a:p>
        </p:txBody>
      </p:sp>
      <p:pic>
        <p:nvPicPr>
          <p:cNvPr id="5" name="Picture 4">
            <a:extLst>
              <a:ext uri="{FF2B5EF4-FFF2-40B4-BE49-F238E27FC236}">
                <a16:creationId xmlns:a16="http://schemas.microsoft.com/office/drawing/2014/main" id="{FC475007-FAA8-104A-8F6C-AFBF1A629DA4}"/>
              </a:ext>
            </a:extLst>
          </p:cNvPr>
          <p:cNvPicPr>
            <a:picLocks noChangeAspect="1"/>
          </p:cNvPicPr>
          <p:nvPr/>
        </p:nvPicPr>
        <p:blipFill>
          <a:blip r:embed="rId3"/>
          <a:stretch>
            <a:fillRect/>
          </a:stretch>
        </p:blipFill>
        <p:spPr>
          <a:xfrm>
            <a:off x="114300" y="238847"/>
            <a:ext cx="11963400" cy="4521200"/>
          </a:xfrm>
          <a:prstGeom prst="rect">
            <a:avLst/>
          </a:prstGeom>
        </p:spPr>
      </p:pic>
    </p:spTree>
    <p:extLst>
      <p:ext uri="{BB962C8B-B14F-4D97-AF65-F5344CB8AC3E}">
        <p14:creationId xmlns:p14="http://schemas.microsoft.com/office/powerpoint/2010/main" val="4250330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9">
            <a:extLst>
              <a:ext uri="{FF2B5EF4-FFF2-40B4-BE49-F238E27FC236}">
                <a16:creationId xmlns:a16="http://schemas.microsoft.com/office/drawing/2014/main" id="{F447D785-B15D-224E-8D32-339319F5AAF6}"/>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a:t>
            </a:fld>
            <a:endParaRPr lang="en-US" dirty="0"/>
          </a:p>
        </p:txBody>
      </p:sp>
      <p:pic>
        <p:nvPicPr>
          <p:cNvPr id="2" name="Picture 1">
            <a:extLst>
              <a:ext uri="{FF2B5EF4-FFF2-40B4-BE49-F238E27FC236}">
                <a16:creationId xmlns:a16="http://schemas.microsoft.com/office/drawing/2014/main" id="{3F93630C-7005-7A43-B91D-B74877651102}"/>
              </a:ext>
            </a:extLst>
          </p:cNvPr>
          <p:cNvPicPr>
            <a:picLocks noChangeAspect="1"/>
          </p:cNvPicPr>
          <p:nvPr/>
        </p:nvPicPr>
        <p:blipFill>
          <a:blip r:embed="rId3"/>
          <a:stretch>
            <a:fillRect/>
          </a:stretch>
        </p:blipFill>
        <p:spPr>
          <a:xfrm>
            <a:off x="97424" y="100208"/>
            <a:ext cx="11787981" cy="6658541"/>
          </a:xfrm>
          <a:prstGeom prst="rect">
            <a:avLst/>
          </a:prstGeom>
        </p:spPr>
      </p:pic>
    </p:spTree>
    <p:extLst>
      <p:ext uri="{BB962C8B-B14F-4D97-AF65-F5344CB8AC3E}">
        <p14:creationId xmlns:p14="http://schemas.microsoft.com/office/powerpoint/2010/main" val="1597596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475007-FAA8-104A-8F6C-AFBF1A629DA4}"/>
              </a:ext>
            </a:extLst>
          </p:cNvPr>
          <p:cNvPicPr>
            <a:picLocks noChangeAspect="1"/>
          </p:cNvPicPr>
          <p:nvPr/>
        </p:nvPicPr>
        <p:blipFill>
          <a:blip r:embed="rId3"/>
          <a:stretch>
            <a:fillRect/>
          </a:stretch>
        </p:blipFill>
        <p:spPr>
          <a:xfrm>
            <a:off x="114300" y="238847"/>
            <a:ext cx="11963400" cy="4521200"/>
          </a:xfrm>
          <a:prstGeom prst="rect">
            <a:avLst/>
          </a:prstGeom>
        </p:spPr>
      </p:pic>
      <p:sp>
        <p:nvSpPr>
          <p:cNvPr id="6" name="Rectangle 5">
            <a:extLst>
              <a:ext uri="{FF2B5EF4-FFF2-40B4-BE49-F238E27FC236}">
                <a16:creationId xmlns:a16="http://schemas.microsoft.com/office/drawing/2014/main" id="{E14FAF0B-9B8F-D74D-AC9E-8EF0E7E68161}"/>
              </a:ext>
            </a:extLst>
          </p:cNvPr>
          <p:cNvSpPr/>
          <p:nvPr/>
        </p:nvSpPr>
        <p:spPr>
          <a:xfrm>
            <a:off x="114301" y="238847"/>
            <a:ext cx="11963400" cy="6452475"/>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9">
            <a:extLst>
              <a:ext uri="{FF2B5EF4-FFF2-40B4-BE49-F238E27FC236}">
                <a16:creationId xmlns:a16="http://schemas.microsoft.com/office/drawing/2014/main" id="{226005C3-FFA5-B14A-A887-F0380FE7C82A}"/>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60</a:t>
            </a:fld>
            <a:endParaRPr lang="en-US"/>
          </a:p>
        </p:txBody>
      </p:sp>
      <p:sp>
        <p:nvSpPr>
          <p:cNvPr id="8" name="Rectangle 7">
            <a:extLst>
              <a:ext uri="{FF2B5EF4-FFF2-40B4-BE49-F238E27FC236}">
                <a16:creationId xmlns:a16="http://schemas.microsoft.com/office/drawing/2014/main" id="{09F5DB1D-5F6D-0D49-87E7-542D11A15D62}"/>
              </a:ext>
            </a:extLst>
          </p:cNvPr>
          <p:cNvSpPr/>
          <p:nvPr/>
        </p:nvSpPr>
        <p:spPr>
          <a:xfrm>
            <a:off x="1336307" y="618186"/>
            <a:ext cx="9945586" cy="5635842"/>
          </a:xfrm>
          <a:prstGeom prst="rect">
            <a:avLst/>
          </a:prstGeom>
          <a:solidFill>
            <a:srgbClr val="FFFBCE"/>
          </a:solidFill>
          <a:ln w="66675">
            <a:solidFill>
              <a:schemeClr val="tx1"/>
            </a:solidFill>
          </a:ln>
          <a:effectLst>
            <a:outerShdw blurRad="210393" dist="38100" dir="2700000" sx="101000" sy="101000" algn="tl"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275E6467-485F-CA44-9FD7-E7E5962AFE54}"/>
              </a:ext>
            </a:extLst>
          </p:cNvPr>
          <p:cNvSpPr/>
          <p:nvPr/>
        </p:nvSpPr>
        <p:spPr>
          <a:xfrm>
            <a:off x="1755794" y="765962"/>
            <a:ext cx="8877837" cy="5122941"/>
          </a:xfrm>
          <a:prstGeom prst="rect">
            <a:avLst/>
          </a:prstGeom>
        </p:spPr>
        <p:txBody>
          <a:bodyPr wrap="square">
            <a:spAutoFit/>
          </a:bodyPr>
          <a:lstStyle/>
          <a:p>
            <a:pPr>
              <a:lnSpc>
                <a:spcPct val="150000"/>
              </a:lnSpc>
            </a:pPr>
            <a:r>
              <a:rPr lang="en-US" sz="2000" dirty="0"/>
              <a:t>was about to cross the intersection, Pac-Man would be able to dodge the ghosts’ projectiles and return to the safe location of the safe house. Buster The yellow ghost’s AI is specifically designed to try to avoid Pac-Man from leaving the safe house. The player must press the SPACE bar to reveal the safe house’s doors, then go into them to find the yellow ghost hiding in the next room. The player must also note that the ghost will not attempt to exit the safe house if it sees Pac-Man already there. In fact, the ghost will not attempt an exit in the first place unless they’re already in the safe house. These two behaviors are based on the fact that the player does not always attempt to reach the safe house before Pac-Man (or Blinky). The player must also beware of this glitch if a ghost (or another player) is already in the safe house and attempting to get out as soon as Pac-Man or Blinky is gone.</a:t>
            </a:r>
          </a:p>
        </p:txBody>
      </p:sp>
    </p:spTree>
    <p:extLst>
      <p:ext uri="{BB962C8B-B14F-4D97-AF65-F5344CB8AC3E}">
        <p14:creationId xmlns:p14="http://schemas.microsoft.com/office/powerpoint/2010/main" val="16197624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9">
            <a:extLst>
              <a:ext uri="{FF2B5EF4-FFF2-40B4-BE49-F238E27FC236}">
                <a16:creationId xmlns:a16="http://schemas.microsoft.com/office/drawing/2014/main" id="{226005C3-FFA5-B14A-A887-F0380FE7C82A}"/>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61</a:t>
            </a:fld>
            <a:endParaRPr lang="en-US"/>
          </a:p>
        </p:txBody>
      </p:sp>
      <p:sp>
        <p:nvSpPr>
          <p:cNvPr id="4" name="Title 1">
            <a:extLst>
              <a:ext uri="{FF2B5EF4-FFF2-40B4-BE49-F238E27FC236}">
                <a16:creationId xmlns:a16="http://schemas.microsoft.com/office/drawing/2014/main" id="{3F64833B-F0C2-3E4B-9BAC-C4AA4961B6C3}"/>
              </a:ext>
            </a:extLst>
          </p:cNvPr>
          <p:cNvSpPr>
            <a:spLocks noGrp="1"/>
          </p:cNvSpPr>
          <p:nvPr>
            <p:ph type="title"/>
          </p:nvPr>
        </p:nvSpPr>
        <p:spPr>
          <a:xfrm>
            <a:off x="4495800" y="2169456"/>
            <a:ext cx="2471671" cy="625438"/>
          </a:xfrm>
        </p:spPr>
        <p:txBody>
          <a:bodyPr>
            <a:noAutofit/>
          </a:bodyPr>
          <a:lstStyle/>
          <a:p>
            <a:r>
              <a:rPr lang="en-US" sz="5400" b="1" dirty="0"/>
              <a:t>LIVE DEMO</a:t>
            </a:r>
            <a:endParaRPr lang="en-US" sz="5400" b="1" dirty="0">
              <a:solidFill>
                <a:srgbClr val="7030A0"/>
              </a:solidFill>
            </a:endParaRPr>
          </a:p>
        </p:txBody>
      </p:sp>
    </p:spTree>
    <p:extLst>
      <p:ext uri="{BB962C8B-B14F-4D97-AF65-F5344CB8AC3E}">
        <p14:creationId xmlns:p14="http://schemas.microsoft.com/office/powerpoint/2010/main" val="6856773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D2AB77F5-B141-644A-BB5E-4A9B2BE17C39}"/>
              </a:ext>
            </a:extLst>
          </p:cNvPr>
          <p:cNvSpPr/>
          <p:nvPr/>
        </p:nvSpPr>
        <p:spPr>
          <a:xfrm>
            <a:off x="1083926" y="1244520"/>
            <a:ext cx="9617747" cy="5030416"/>
          </a:xfrm>
          <a:prstGeom prst="rect">
            <a:avLst/>
          </a:prstGeom>
        </p:spPr>
        <p:txBody>
          <a:bodyPr wrap="square">
            <a:spAutoFit/>
          </a:bodyPr>
          <a:lstStyle/>
          <a:p>
            <a:pPr>
              <a:lnSpc>
                <a:spcPct val="150000"/>
              </a:lnSpc>
            </a:pPr>
            <a:r>
              <a:rPr lang="en-US" sz="2400" dirty="0">
                <a:solidFill>
                  <a:srgbClr val="C00000"/>
                </a:solidFill>
                <a:latin typeface="Avenir Medium" panose="02000503020000020003" pitchFamily="2" charset="0"/>
              </a:rPr>
              <a:t>BERT </a:t>
            </a:r>
            <a:r>
              <a:rPr lang="en-US" sz="2400" dirty="0">
                <a:latin typeface="Avenir Medium" panose="02000503020000020003" pitchFamily="2" charset="0"/>
              </a:rPr>
              <a:t>is trained on a lot of text data:</a:t>
            </a:r>
          </a:p>
          <a:p>
            <a:pPr marL="342900" indent="-342900">
              <a:lnSpc>
                <a:spcPct val="150000"/>
              </a:lnSpc>
              <a:buFont typeface="Arial" panose="020B0604020202020204" pitchFamily="34" charset="0"/>
              <a:buChar char="•"/>
            </a:pPr>
            <a:r>
              <a:rPr lang="en-US" sz="2400" dirty="0" err="1">
                <a:latin typeface="Avenir Medium" panose="02000503020000020003" pitchFamily="2" charset="0"/>
              </a:rPr>
              <a:t>BooksCorpus</a:t>
            </a:r>
            <a:r>
              <a:rPr lang="en-US" sz="2400" dirty="0">
                <a:latin typeface="Avenir Medium" panose="02000503020000020003" pitchFamily="2" charset="0"/>
              </a:rPr>
              <a:t> (800M words)</a:t>
            </a:r>
          </a:p>
          <a:p>
            <a:pPr marL="342900" indent="-342900">
              <a:lnSpc>
                <a:spcPct val="150000"/>
              </a:lnSpc>
              <a:buFont typeface="Arial" panose="020B0604020202020204" pitchFamily="34" charset="0"/>
              <a:buChar char="•"/>
            </a:pPr>
            <a:r>
              <a:rPr lang="en-US" sz="2400" dirty="0">
                <a:latin typeface="Avenir Medium" panose="02000503020000020003" pitchFamily="2" charset="0"/>
              </a:rPr>
              <a:t>English Wikipedia (2.5B words)</a:t>
            </a:r>
          </a:p>
          <a:p>
            <a:pPr>
              <a:lnSpc>
                <a:spcPct val="150000"/>
              </a:lnSpc>
            </a:pPr>
            <a:endParaRPr lang="en-US" sz="2400" dirty="0">
              <a:solidFill>
                <a:srgbClr val="C00000"/>
              </a:solidFill>
              <a:latin typeface="Avenir Medium" panose="02000503020000020003" pitchFamily="2" charset="0"/>
            </a:endParaRPr>
          </a:p>
          <a:p>
            <a:pPr>
              <a:lnSpc>
                <a:spcPct val="150000"/>
              </a:lnSpc>
            </a:pPr>
            <a:r>
              <a:rPr lang="en-US" sz="2400" dirty="0">
                <a:solidFill>
                  <a:srgbClr val="C00000"/>
                </a:solidFill>
                <a:latin typeface="Avenir Medium" panose="02000503020000020003" pitchFamily="2" charset="0"/>
              </a:rPr>
              <a:t>BERT-Base</a:t>
            </a:r>
            <a:r>
              <a:rPr lang="en-US" sz="2400" dirty="0">
                <a:latin typeface="Avenir Medium" panose="02000503020000020003" pitchFamily="2" charset="0"/>
              </a:rPr>
              <a:t> model has 12 transformer blocks, 12 attention heads, </a:t>
            </a:r>
            <a:r>
              <a:rPr lang="en-US" sz="2400" dirty="0">
                <a:highlight>
                  <a:srgbClr val="FFFF00"/>
                </a:highlight>
                <a:latin typeface="Avenir Medium" panose="02000503020000020003" pitchFamily="2" charset="0"/>
              </a:rPr>
              <a:t>110M parameters!</a:t>
            </a:r>
          </a:p>
          <a:p>
            <a:pPr>
              <a:lnSpc>
                <a:spcPct val="150000"/>
              </a:lnSpc>
            </a:pPr>
            <a:endParaRPr lang="en-US" sz="2400" dirty="0">
              <a:latin typeface="Avenir Medium" panose="02000503020000020003" pitchFamily="2" charset="0"/>
            </a:endParaRPr>
          </a:p>
          <a:p>
            <a:pPr>
              <a:lnSpc>
                <a:spcPct val="150000"/>
              </a:lnSpc>
            </a:pPr>
            <a:r>
              <a:rPr lang="en-US" sz="2400" dirty="0">
                <a:solidFill>
                  <a:srgbClr val="C00000"/>
                </a:solidFill>
                <a:latin typeface="Avenir Medium" panose="02000503020000020003" pitchFamily="2" charset="0"/>
              </a:rPr>
              <a:t>BERT-Large</a:t>
            </a:r>
            <a:r>
              <a:rPr lang="en-US" sz="2400" dirty="0">
                <a:latin typeface="Avenir Medium" panose="02000503020000020003" pitchFamily="2" charset="0"/>
              </a:rPr>
              <a:t> model has 24 transformer blocks, 16 attention heads, </a:t>
            </a:r>
            <a:r>
              <a:rPr lang="en-US" sz="2400" dirty="0">
                <a:highlight>
                  <a:srgbClr val="FFFF00"/>
                </a:highlight>
                <a:latin typeface="Avenir Medium" panose="02000503020000020003" pitchFamily="2" charset="0"/>
              </a:rPr>
              <a:t>340M parameters!</a:t>
            </a:r>
          </a:p>
        </p:txBody>
      </p:sp>
      <p:sp>
        <p:nvSpPr>
          <p:cNvPr id="10" name="Title 1">
            <a:extLst>
              <a:ext uri="{FF2B5EF4-FFF2-40B4-BE49-F238E27FC236}">
                <a16:creationId xmlns:a16="http://schemas.microsoft.com/office/drawing/2014/main" id="{6EBF6408-6697-AB4E-AB65-3DC4EFBD0004}"/>
              </a:ext>
            </a:extLst>
          </p:cNvPr>
          <p:cNvSpPr>
            <a:spLocks noGrp="1"/>
          </p:cNvSpPr>
          <p:nvPr>
            <p:ph type="title"/>
          </p:nvPr>
        </p:nvSpPr>
        <p:spPr>
          <a:xfrm>
            <a:off x="838201" y="276262"/>
            <a:ext cx="8826500" cy="625438"/>
          </a:xfrm>
        </p:spPr>
        <p:txBody>
          <a:bodyPr/>
          <a:lstStyle/>
          <a:p>
            <a:r>
              <a:rPr lang="en-US" dirty="0"/>
              <a:t>BERT (a Transformer Encoder)</a:t>
            </a:r>
            <a:endParaRPr lang="en-US" dirty="0">
              <a:solidFill>
                <a:srgbClr val="7030A0"/>
              </a:solidFill>
            </a:endParaRPr>
          </a:p>
        </p:txBody>
      </p:sp>
      <p:sp>
        <p:nvSpPr>
          <p:cNvPr id="5" name="Rectangle 4">
            <a:extLst>
              <a:ext uri="{FF2B5EF4-FFF2-40B4-BE49-F238E27FC236}">
                <a16:creationId xmlns:a16="http://schemas.microsoft.com/office/drawing/2014/main" id="{71E97A64-10B1-B940-87A7-741EC37D4978}"/>
              </a:ext>
            </a:extLst>
          </p:cNvPr>
          <p:cNvSpPr/>
          <p:nvPr/>
        </p:nvSpPr>
        <p:spPr>
          <a:xfrm>
            <a:off x="7663708" y="1530493"/>
            <a:ext cx="3668184" cy="598434"/>
          </a:xfrm>
          <a:prstGeom prst="rect">
            <a:avLst/>
          </a:prstGeom>
        </p:spPr>
        <p:txBody>
          <a:bodyPr wrap="none">
            <a:spAutoFit/>
          </a:bodyPr>
          <a:lstStyle/>
          <a:p>
            <a:pPr>
              <a:lnSpc>
                <a:spcPct val="150000"/>
              </a:lnSpc>
            </a:pPr>
            <a:r>
              <a:rPr lang="en-US" sz="2400" dirty="0">
                <a:solidFill>
                  <a:srgbClr val="C00000"/>
                </a:solidFill>
                <a:latin typeface="Avenir Medium" panose="02000503020000020003" pitchFamily="2" charset="0"/>
              </a:rPr>
              <a:t>Yay, for transfer learning!</a:t>
            </a:r>
          </a:p>
        </p:txBody>
      </p:sp>
      <p:sp>
        <p:nvSpPr>
          <p:cNvPr id="6" name="Slide Number Placeholder 9">
            <a:extLst>
              <a:ext uri="{FF2B5EF4-FFF2-40B4-BE49-F238E27FC236}">
                <a16:creationId xmlns:a16="http://schemas.microsoft.com/office/drawing/2014/main" id="{F35981D9-50D6-0742-B5F8-BC3A18D1E4E3}"/>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62</a:t>
            </a:fld>
            <a:endParaRPr lang="en-US"/>
          </a:p>
        </p:txBody>
      </p:sp>
    </p:spTree>
    <p:extLst>
      <p:ext uri="{BB962C8B-B14F-4D97-AF65-F5344CB8AC3E}">
        <p14:creationId xmlns:p14="http://schemas.microsoft.com/office/powerpoint/2010/main" val="6990902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D2AB77F5-B141-644A-BB5E-4A9B2BE17C39}"/>
              </a:ext>
            </a:extLst>
          </p:cNvPr>
          <p:cNvSpPr/>
          <p:nvPr/>
        </p:nvSpPr>
        <p:spPr>
          <a:xfrm>
            <a:off x="1083926" y="1244520"/>
            <a:ext cx="9617747" cy="2814425"/>
          </a:xfrm>
          <a:prstGeom prst="rect">
            <a:avLst/>
          </a:prstGeom>
        </p:spPr>
        <p:txBody>
          <a:bodyPr wrap="square">
            <a:spAutoFit/>
          </a:bodyPr>
          <a:lstStyle/>
          <a:p>
            <a:pPr>
              <a:lnSpc>
                <a:spcPct val="150000"/>
              </a:lnSpc>
            </a:pPr>
            <a:r>
              <a:rPr lang="en-US" sz="2400" dirty="0">
                <a:solidFill>
                  <a:srgbClr val="C00000"/>
                </a:solidFill>
                <a:latin typeface="Avenir Medium" panose="02000503020000020003" pitchFamily="2" charset="0"/>
              </a:rPr>
              <a:t>GPT-2 </a:t>
            </a:r>
            <a:r>
              <a:rPr lang="en-US" sz="2400" dirty="0">
                <a:latin typeface="Avenir Medium" panose="02000503020000020003" pitchFamily="2" charset="0"/>
              </a:rPr>
              <a:t>is:</a:t>
            </a:r>
          </a:p>
          <a:p>
            <a:pPr marL="342900" indent="-342900">
              <a:lnSpc>
                <a:spcPct val="150000"/>
              </a:lnSpc>
              <a:buFont typeface="Arial" panose="020B0604020202020204" pitchFamily="34" charset="0"/>
              <a:buChar char="•"/>
            </a:pPr>
            <a:r>
              <a:rPr lang="en-US" sz="2400" dirty="0">
                <a:latin typeface="Avenir Medium" panose="02000503020000020003" pitchFamily="2" charset="0"/>
              </a:rPr>
              <a:t>trained on 40GB of text data (8M webpages)!</a:t>
            </a:r>
          </a:p>
          <a:p>
            <a:pPr marL="342900" indent="-342900">
              <a:lnSpc>
                <a:spcPct val="150000"/>
              </a:lnSpc>
              <a:buFont typeface="Arial" panose="020B0604020202020204" pitchFamily="34" charset="0"/>
              <a:buChar char="•"/>
            </a:pPr>
            <a:r>
              <a:rPr lang="en-US" sz="2400" dirty="0">
                <a:highlight>
                  <a:srgbClr val="FFFF00"/>
                </a:highlight>
                <a:latin typeface="Avenir Medium" panose="02000503020000020003" pitchFamily="2" charset="0"/>
              </a:rPr>
              <a:t>1.5B parameters</a:t>
            </a:r>
          </a:p>
          <a:p>
            <a:pPr>
              <a:lnSpc>
                <a:spcPct val="150000"/>
              </a:lnSpc>
            </a:pPr>
            <a:r>
              <a:rPr lang="en-US" sz="2400" dirty="0">
                <a:solidFill>
                  <a:srgbClr val="C00000"/>
                </a:solidFill>
                <a:latin typeface="Avenir Medium" panose="02000503020000020003" pitchFamily="2" charset="0"/>
              </a:rPr>
              <a:t>GPT-3</a:t>
            </a:r>
            <a:r>
              <a:rPr lang="en-US" sz="2400" dirty="0">
                <a:solidFill>
                  <a:schemeClr val="tx1">
                    <a:lumMod val="75000"/>
                    <a:lumOff val="25000"/>
                  </a:schemeClr>
                </a:solidFill>
                <a:latin typeface="Avenir Medium" panose="02000503020000020003" pitchFamily="2" charset="0"/>
              </a:rPr>
              <a:t> </a:t>
            </a:r>
            <a:r>
              <a:rPr lang="en-US" sz="2400" dirty="0">
                <a:latin typeface="Avenir Medium" panose="02000503020000020003" pitchFamily="2" charset="0"/>
              </a:rPr>
              <a:t>is an even bigger version (175B parameters) of GPT-2, but isn’t open-source</a:t>
            </a:r>
          </a:p>
        </p:txBody>
      </p:sp>
      <p:sp>
        <p:nvSpPr>
          <p:cNvPr id="5" name="Rectangle 4">
            <a:extLst>
              <a:ext uri="{FF2B5EF4-FFF2-40B4-BE49-F238E27FC236}">
                <a16:creationId xmlns:a16="http://schemas.microsoft.com/office/drawing/2014/main" id="{71E97A64-10B1-B940-87A7-741EC37D4978}"/>
              </a:ext>
            </a:extLst>
          </p:cNvPr>
          <p:cNvSpPr/>
          <p:nvPr/>
        </p:nvSpPr>
        <p:spPr>
          <a:xfrm>
            <a:off x="4058707" y="4416197"/>
            <a:ext cx="3668184" cy="598434"/>
          </a:xfrm>
          <a:prstGeom prst="rect">
            <a:avLst/>
          </a:prstGeom>
        </p:spPr>
        <p:txBody>
          <a:bodyPr wrap="none">
            <a:spAutoFit/>
          </a:bodyPr>
          <a:lstStyle/>
          <a:p>
            <a:pPr>
              <a:lnSpc>
                <a:spcPct val="150000"/>
              </a:lnSpc>
            </a:pPr>
            <a:r>
              <a:rPr lang="en-US" sz="2400" dirty="0">
                <a:solidFill>
                  <a:srgbClr val="C00000"/>
                </a:solidFill>
                <a:latin typeface="Avenir Medium" panose="02000503020000020003" pitchFamily="2" charset="0"/>
              </a:rPr>
              <a:t>Yay, for transfer learning!</a:t>
            </a:r>
          </a:p>
        </p:txBody>
      </p:sp>
      <p:sp>
        <p:nvSpPr>
          <p:cNvPr id="9" name="Title 1">
            <a:extLst>
              <a:ext uri="{FF2B5EF4-FFF2-40B4-BE49-F238E27FC236}">
                <a16:creationId xmlns:a16="http://schemas.microsoft.com/office/drawing/2014/main" id="{639D031A-4974-004B-9B0A-EC67C168642F}"/>
              </a:ext>
            </a:extLst>
          </p:cNvPr>
          <p:cNvSpPr>
            <a:spLocks noGrp="1"/>
          </p:cNvSpPr>
          <p:nvPr>
            <p:ph type="title"/>
          </p:nvPr>
        </p:nvSpPr>
        <p:spPr>
          <a:xfrm>
            <a:off x="838201" y="276262"/>
            <a:ext cx="8826500" cy="625438"/>
          </a:xfrm>
        </p:spPr>
        <p:txBody>
          <a:bodyPr/>
          <a:lstStyle/>
          <a:p>
            <a:r>
              <a:rPr lang="en-US" dirty="0"/>
              <a:t>GPT-2 (a Transformer Decoder)</a:t>
            </a:r>
            <a:endParaRPr lang="en-US" dirty="0">
              <a:solidFill>
                <a:srgbClr val="7030A0"/>
              </a:solidFill>
            </a:endParaRPr>
          </a:p>
        </p:txBody>
      </p:sp>
      <p:sp>
        <p:nvSpPr>
          <p:cNvPr id="6" name="Slide Number Placeholder 9">
            <a:extLst>
              <a:ext uri="{FF2B5EF4-FFF2-40B4-BE49-F238E27FC236}">
                <a16:creationId xmlns:a16="http://schemas.microsoft.com/office/drawing/2014/main" id="{4CE84DD2-7BDD-2649-AB38-5FE05C68EA6B}"/>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63</a:t>
            </a:fld>
            <a:endParaRPr lang="en-US"/>
          </a:p>
        </p:txBody>
      </p:sp>
    </p:spTree>
    <p:extLst>
      <p:ext uri="{BB962C8B-B14F-4D97-AF65-F5344CB8AC3E}">
        <p14:creationId xmlns:p14="http://schemas.microsoft.com/office/powerpoint/2010/main" val="29777698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536F85B-CBE1-1F4C-AA38-2EB37524DF13}"/>
              </a:ext>
            </a:extLst>
          </p:cNvPr>
          <p:cNvSpPr/>
          <p:nvPr/>
        </p:nvSpPr>
        <p:spPr>
          <a:xfrm>
            <a:off x="2154343" y="2231553"/>
            <a:ext cx="1175011" cy="48412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98B7CA55-066D-DE4F-98F1-19E39CB74039}"/>
              </a:ext>
            </a:extLst>
          </p:cNvPr>
          <p:cNvSpPr/>
          <p:nvPr/>
        </p:nvSpPr>
        <p:spPr>
          <a:xfrm>
            <a:off x="525395" y="468403"/>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24" name="Rectangle 23">
            <a:extLst>
              <a:ext uri="{FF2B5EF4-FFF2-40B4-BE49-F238E27FC236}">
                <a16:creationId xmlns:a16="http://schemas.microsoft.com/office/drawing/2014/main" id="{A7A2B262-1905-B048-9BD2-3DC366DF00F8}"/>
              </a:ext>
            </a:extLst>
          </p:cNvPr>
          <p:cNvSpPr/>
          <p:nvPr/>
        </p:nvSpPr>
        <p:spPr>
          <a:xfrm>
            <a:off x="1071344" y="1538140"/>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340C0715-8833-7240-B8B8-8B7B5D1B06CA}"/>
              </a:ext>
            </a:extLst>
          </p:cNvPr>
          <p:cNvSpPr/>
          <p:nvPr/>
        </p:nvSpPr>
        <p:spPr>
          <a:xfrm>
            <a:off x="1071344" y="1628855"/>
            <a:ext cx="771242" cy="10036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lide Number Placeholder 9">
            <a:extLst>
              <a:ext uri="{FF2B5EF4-FFF2-40B4-BE49-F238E27FC236}">
                <a16:creationId xmlns:a16="http://schemas.microsoft.com/office/drawing/2014/main" id="{82D599B4-861E-C544-96B5-4A43FBA2BABB}"/>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64</a:t>
            </a:fld>
            <a:endParaRPr lang="en-US" dirty="0"/>
          </a:p>
        </p:txBody>
      </p:sp>
      <p:sp>
        <p:nvSpPr>
          <p:cNvPr id="12" name="Rectangle 11">
            <a:extLst>
              <a:ext uri="{FF2B5EF4-FFF2-40B4-BE49-F238E27FC236}">
                <a16:creationId xmlns:a16="http://schemas.microsoft.com/office/drawing/2014/main" id="{C0710466-1E7F-1F40-B739-C94E9BE2D7DC}"/>
              </a:ext>
            </a:extLst>
          </p:cNvPr>
          <p:cNvSpPr/>
          <p:nvPr/>
        </p:nvSpPr>
        <p:spPr>
          <a:xfrm>
            <a:off x="1071344" y="2382901"/>
            <a:ext cx="771242" cy="90716"/>
          </a:xfrm>
          <a:prstGeom prst="rect">
            <a:avLst/>
          </a:prstGeom>
          <a:solidFill>
            <a:srgbClr val="FF9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55DCEF7C-B7F4-0B42-B697-667670128C14}"/>
              </a:ext>
            </a:extLst>
          </p:cNvPr>
          <p:cNvSpPr/>
          <p:nvPr/>
        </p:nvSpPr>
        <p:spPr>
          <a:xfrm>
            <a:off x="1071344" y="2473616"/>
            <a:ext cx="771242" cy="10036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C14FD0C-0401-C644-9003-0CBA89D84AF7}"/>
              </a:ext>
            </a:extLst>
          </p:cNvPr>
          <p:cNvSpPr/>
          <p:nvPr/>
        </p:nvSpPr>
        <p:spPr>
          <a:xfrm>
            <a:off x="1071344" y="3250625"/>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C005AC6-7BD6-CE4A-BD98-9B5BB1E8C346}"/>
              </a:ext>
            </a:extLst>
          </p:cNvPr>
          <p:cNvSpPr/>
          <p:nvPr/>
        </p:nvSpPr>
        <p:spPr>
          <a:xfrm>
            <a:off x="1071344" y="3341340"/>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a:extLst>
              <a:ext uri="{FF2B5EF4-FFF2-40B4-BE49-F238E27FC236}">
                <a16:creationId xmlns:a16="http://schemas.microsoft.com/office/drawing/2014/main" id="{F2B2E461-F8C1-0447-9BBA-786D3F64610B}"/>
              </a:ext>
            </a:extLst>
          </p:cNvPr>
          <p:cNvSpPr txBox="1">
            <a:spLocks/>
          </p:cNvSpPr>
          <p:nvPr/>
        </p:nvSpPr>
        <p:spPr>
          <a:xfrm>
            <a:off x="2154343" y="1053179"/>
            <a:ext cx="4582634" cy="40622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BERT (finishing up)</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GPT-2</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Issues and remaining work</a:t>
            </a:r>
          </a:p>
        </p:txBody>
      </p:sp>
    </p:spTree>
    <p:extLst>
      <p:ext uri="{BB962C8B-B14F-4D97-AF65-F5344CB8AC3E}">
        <p14:creationId xmlns:p14="http://schemas.microsoft.com/office/powerpoint/2010/main" val="41588243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536F85B-CBE1-1F4C-AA38-2EB37524DF13}"/>
              </a:ext>
            </a:extLst>
          </p:cNvPr>
          <p:cNvSpPr/>
          <p:nvPr/>
        </p:nvSpPr>
        <p:spPr>
          <a:xfrm>
            <a:off x="2154343" y="3053920"/>
            <a:ext cx="4439640" cy="48412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98B7CA55-066D-DE4F-98F1-19E39CB74039}"/>
              </a:ext>
            </a:extLst>
          </p:cNvPr>
          <p:cNvSpPr/>
          <p:nvPr/>
        </p:nvSpPr>
        <p:spPr>
          <a:xfrm>
            <a:off x="525395" y="468403"/>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24" name="Rectangle 23">
            <a:extLst>
              <a:ext uri="{FF2B5EF4-FFF2-40B4-BE49-F238E27FC236}">
                <a16:creationId xmlns:a16="http://schemas.microsoft.com/office/drawing/2014/main" id="{A7A2B262-1905-B048-9BD2-3DC366DF00F8}"/>
              </a:ext>
            </a:extLst>
          </p:cNvPr>
          <p:cNvSpPr/>
          <p:nvPr/>
        </p:nvSpPr>
        <p:spPr>
          <a:xfrm>
            <a:off x="1071344" y="1538140"/>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340C0715-8833-7240-B8B8-8B7B5D1B06CA}"/>
              </a:ext>
            </a:extLst>
          </p:cNvPr>
          <p:cNvSpPr/>
          <p:nvPr/>
        </p:nvSpPr>
        <p:spPr>
          <a:xfrm>
            <a:off x="1071344" y="1628855"/>
            <a:ext cx="771242" cy="10036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lide Number Placeholder 9">
            <a:extLst>
              <a:ext uri="{FF2B5EF4-FFF2-40B4-BE49-F238E27FC236}">
                <a16:creationId xmlns:a16="http://schemas.microsoft.com/office/drawing/2014/main" id="{82D599B4-861E-C544-96B5-4A43FBA2BABB}"/>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65</a:t>
            </a:fld>
            <a:endParaRPr lang="en-US" dirty="0"/>
          </a:p>
        </p:txBody>
      </p:sp>
      <p:sp>
        <p:nvSpPr>
          <p:cNvPr id="12" name="Rectangle 11">
            <a:extLst>
              <a:ext uri="{FF2B5EF4-FFF2-40B4-BE49-F238E27FC236}">
                <a16:creationId xmlns:a16="http://schemas.microsoft.com/office/drawing/2014/main" id="{C0710466-1E7F-1F40-B739-C94E9BE2D7DC}"/>
              </a:ext>
            </a:extLst>
          </p:cNvPr>
          <p:cNvSpPr/>
          <p:nvPr/>
        </p:nvSpPr>
        <p:spPr>
          <a:xfrm>
            <a:off x="1071344" y="2382901"/>
            <a:ext cx="771242" cy="90716"/>
          </a:xfrm>
          <a:prstGeom prst="rect">
            <a:avLst/>
          </a:prstGeom>
          <a:solidFill>
            <a:srgbClr val="FF9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55DCEF7C-B7F4-0B42-B697-667670128C14}"/>
              </a:ext>
            </a:extLst>
          </p:cNvPr>
          <p:cNvSpPr/>
          <p:nvPr/>
        </p:nvSpPr>
        <p:spPr>
          <a:xfrm>
            <a:off x="1071344" y="2473616"/>
            <a:ext cx="771242" cy="10036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C14FD0C-0401-C644-9003-0CBA89D84AF7}"/>
              </a:ext>
            </a:extLst>
          </p:cNvPr>
          <p:cNvSpPr/>
          <p:nvPr/>
        </p:nvSpPr>
        <p:spPr>
          <a:xfrm>
            <a:off x="1071344" y="3250625"/>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C005AC6-7BD6-CE4A-BD98-9B5BB1E8C346}"/>
              </a:ext>
            </a:extLst>
          </p:cNvPr>
          <p:cNvSpPr/>
          <p:nvPr/>
        </p:nvSpPr>
        <p:spPr>
          <a:xfrm>
            <a:off x="1071344" y="3341340"/>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ubtitle 2">
            <a:extLst>
              <a:ext uri="{FF2B5EF4-FFF2-40B4-BE49-F238E27FC236}">
                <a16:creationId xmlns:a16="http://schemas.microsoft.com/office/drawing/2014/main" id="{F3A8C52B-33C4-8446-999E-BF2AF59A02F9}"/>
              </a:ext>
            </a:extLst>
          </p:cNvPr>
          <p:cNvSpPr txBox="1">
            <a:spLocks/>
          </p:cNvSpPr>
          <p:nvPr/>
        </p:nvSpPr>
        <p:spPr>
          <a:xfrm>
            <a:off x="2154343" y="1053179"/>
            <a:ext cx="4582634" cy="40622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BERT (finishing up)</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GPT-2</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Issues and remaining work</a:t>
            </a:r>
          </a:p>
        </p:txBody>
      </p:sp>
    </p:spTree>
    <p:extLst>
      <p:ext uri="{BB962C8B-B14F-4D97-AF65-F5344CB8AC3E}">
        <p14:creationId xmlns:p14="http://schemas.microsoft.com/office/powerpoint/2010/main" val="13249211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D2AB77F5-B141-644A-BB5E-4A9B2BE17C39}"/>
              </a:ext>
            </a:extLst>
          </p:cNvPr>
          <p:cNvSpPr/>
          <p:nvPr/>
        </p:nvSpPr>
        <p:spPr>
          <a:xfrm>
            <a:off x="1083926" y="1244520"/>
            <a:ext cx="9617747" cy="2814425"/>
          </a:xfrm>
          <a:prstGeom prst="rect">
            <a:avLst/>
          </a:prstGeom>
        </p:spPr>
        <p:txBody>
          <a:bodyPr wrap="square">
            <a:spAutoFit/>
          </a:bodyPr>
          <a:lstStyle/>
          <a:p>
            <a:pPr>
              <a:lnSpc>
                <a:spcPct val="150000"/>
              </a:lnSpc>
            </a:pPr>
            <a:r>
              <a:rPr lang="en-US" sz="2400" dirty="0">
                <a:solidFill>
                  <a:srgbClr val="C00000"/>
                </a:solidFill>
                <a:latin typeface="Avenir Medium" panose="02000503020000020003" pitchFamily="2" charset="0"/>
              </a:rPr>
              <a:t>There are several issues to be aware of:</a:t>
            </a:r>
          </a:p>
          <a:p>
            <a:pPr marL="342900" indent="-342900">
              <a:lnSpc>
                <a:spcPct val="150000"/>
              </a:lnSpc>
              <a:buFont typeface="Arial" panose="020B0604020202020204" pitchFamily="34" charset="0"/>
              <a:buChar char="•"/>
            </a:pPr>
            <a:r>
              <a:rPr lang="en-US" sz="2400" dirty="0">
                <a:latin typeface="Avenir Medium" panose="02000503020000020003" pitchFamily="2" charset="0"/>
              </a:rPr>
              <a:t>It is very </a:t>
            </a:r>
            <a:r>
              <a:rPr lang="en-US" sz="2400" u="sng" dirty="0">
                <a:latin typeface="Avenir Medium" panose="02000503020000020003" pitchFamily="2" charset="0"/>
              </a:rPr>
              <a:t>costly</a:t>
            </a:r>
            <a:r>
              <a:rPr lang="en-US" sz="2400" dirty="0">
                <a:latin typeface="Avenir Medium" panose="02000503020000020003" pitchFamily="2" charset="0"/>
              </a:rPr>
              <a:t> to train these large models. The companies who develop these models easily spend an entire month training one model, which uses </a:t>
            </a:r>
            <a:r>
              <a:rPr lang="en-US" sz="2400" dirty="0">
                <a:solidFill>
                  <a:srgbClr val="C00000"/>
                </a:solidFill>
                <a:latin typeface="Avenir Medium" panose="02000503020000020003" pitchFamily="2" charset="0"/>
              </a:rPr>
              <a:t>incredible amounts of electricity.</a:t>
            </a:r>
          </a:p>
          <a:p>
            <a:pPr marL="342900" indent="-342900">
              <a:lnSpc>
                <a:spcPct val="150000"/>
              </a:lnSpc>
              <a:buFont typeface="Arial" panose="020B0604020202020204" pitchFamily="34" charset="0"/>
              <a:buChar char="•"/>
            </a:pPr>
            <a:r>
              <a:rPr lang="en-US" sz="2400" dirty="0">
                <a:solidFill>
                  <a:srgbClr val="C00000"/>
                </a:solidFill>
                <a:latin typeface="Avenir Medium" panose="02000503020000020003" pitchFamily="2" charset="0"/>
              </a:rPr>
              <a:t>BERT </a:t>
            </a:r>
            <a:r>
              <a:rPr lang="en-US" sz="2400" dirty="0">
                <a:latin typeface="Avenir Medium" panose="02000503020000020003" pitchFamily="2" charset="0"/>
              </a:rPr>
              <a:t>alone is estimated to cost over </a:t>
            </a:r>
            <a:r>
              <a:rPr lang="en-US" sz="2400" dirty="0">
                <a:highlight>
                  <a:srgbClr val="FFFF00"/>
                </a:highlight>
                <a:latin typeface="Avenir Medium" panose="02000503020000020003" pitchFamily="2" charset="0"/>
              </a:rPr>
              <a:t>$1M</a:t>
            </a:r>
            <a:r>
              <a:rPr lang="en-US" sz="2400" dirty="0">
                <a:latin typeface="Avenir Medium" panose="02000503020000020003" pitchFamily="2" charset="0"/>
              </a:rPr>
              <a:t> for their final models</a:t>
            </a:r>
          </a:p>
        </p:txBody>
      </p:sp>
      <p:sp>
        <p:nvSpPr>
          <p:cNvPr id="10" name="Title 1">
            <a:extLst>
              <a:ext uri="{FF2B5EF4-FFF2-40B4-BE49-F238E27FC236}">
                <a16:creationId xmlns:a16="http://schemas.microsoft.com/office/drawing/2014/main" id="{6EBF6408-6697-AB4E-AB65-3DC4EFBD0004}"/>
              </a:ext>
            </a:extLst>
          </p:cNvPr>
          <p:cNvSpPr>
            <a:spLocks noGrp="1"/>
          </p:cNvSpPr>
          <p:nvPr>
            <p:ph type="title"/>
          </p:nvPr>
        </p:nvSpPr>
        <p:spPr>
          <a:xfrm>
            <a:off x="838201" y="276262"/>
            <a:ext cx="8826500" cy="625438"/>
          </a:xfrm>
        </p:spPr>
        <p:txBody>
          <a:bodyPr/>
          <a:lstStyle/>
          <a:p>
            <a:r>
              <a:rPr lang="en-US" dirty="0"/>
              <a:t>Concerns</a:t>
            </a:r>
            <a:endParaRPr lang="en-US" dirty="0">
              <a:solidFill>
                <a:srgbClr val="7030A0"/>
              </a:solidFill>
            </a:endParaRPr>
          </a:p>
        </p:txBody>
      </p:sp>
      <p:pic>
        <p:nvPicPr>
          <p:cNvPr id="2" name="Picture 1">
            <a:extLst>
              <a:ext uri="{FF2B5EF4-FFF2-40B4-BE49-F238E27FC236}">
                <a16:creationId xmlns:a16="http://schemas.microsoft.com/office/drawing/2014/main" id="{235D779D-8480-A348-9B2F-7AC22D15C854}"/>
              </a:ext>
            </a:extLst>
          </p:cNvPr>
          <p:cNvPicPr>
            <a:picLocks noChangeAspect="1"/>
          </p:cNvPicPr>
          <p:nvPr/>
        </p:nvPicPr>
        <p:blipFill>
          <a:blip r:embed="rId3"/>
          <a:stretch>
            <a:fillRect/>
          </a:stretch>
        </p:blipFill>
        <p:spPr>
          <a:xfrm>
            <a:off x="2946399" y="4401765"/>
            <a:ext cx="5892800" cy="1231900"/>
          </a:xfrm>
          <a:prstGeom prst="rect">
            <a:avLst/>
          </a:prstGeom>
        </p:spPr>
      </p:pic>
      <p:sp>
        <p:nvSpPr>
          <p:cNvPr id="3" name="Rectangle 2">
            <a:extLst>
              <a:ext uri="{FF2B5EF4-FFF2-40B4-BE49-F238E27FC236}">
                <a16:creationId xmlns:a16="http://schemas.microsoft.com/office/drawing/2014/main" id="{7D8DBB17-6932-9444-92F3-CA4EA6862473}"/>
              </a:ext>
            </a:extLst>
          </p:cNvPr>
          <p:cNvSpPr/>
          <p:nvPr/>
        </p:nvSpPr>
        <p:spPr>
          <a:xfrm>
            <a:off x="103747" y="6427849"/>
            <a:ext cx="3492303" cy="307777"/>
          </a:xfrm>
          <a:prstGeom prst="rect">
            <a:avLst/>
          </a:prstGeom>
        </p:spPr>
        <p:txBody>
          <a:bodyPr wrap="none">
            <a:spAutoFit/>
          </a:bodyPr>
          <a:lstStyle/>
          <a:p>
            <a:r>
              <a:rPr lang="en-US" sz="1400" b="1" dirty="0">
                <a:solidFill>
                  <a:srgbClr val="C00000"/>
                </a:solidFill>
              </a:rPr>
              <a:t>Source</a:t>
            </a:r>
            <a:r>
              <a:rPr lang="en-US" sz="1400" dirty="0"/>
              <a:t>: https://</a:t>
            </a:r>
            <a:r>
              <a:rPr lang="en-US" sz="1400" dirty="0" err="1"/>
              <a:t>arxiv.org</a:t>
            </a:r>
            <a:r>
              <a:rPr lang="en-US" sz="1400" dirty="0"/>
              <a:t>/pdf/2004.08900.pdf</a:t>
            </a:r>
          </a:p>
        </p:txBody>
      </p:sp>
      <p:sp>
        <p:nvSpPr>
          <p:cNvPr id="7" name="Slide Number Placeholder 9">
            <a:extLst>
              <a:ext uri="{FF2B5EF4-FFF2-40B4-BE49-F238E27FC236}">
                <a16:creationId xmlns:a16="http://schemas.microsoft.com/office/drawing/2014/main" id="{4D3BAB91-0F46-A740-888E-CBBB8A38D984}"/>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66</a:t>
            </a:fld>
            <a:endParaRPr lang="en-US"/>
          </a:p>
        </p:txBody>
      </p:sp>
    </p:spTree>
    <p:extLst>
      <p:ext uri="{BB962C8B-B14F-4D97-AF65-F5344CB8AC3E}">
        <p14:creationId xmlns:p14="http://schemas.microsoft.com/office/powerpoint/2010/main" val="5534565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D2AB77F5-B141-644A-BB5E-4A9B2BE17C39}"/>
              </a:ext>
            </a:extLst>
          </p:cNvPr>
          <p:cNvSpPr/>
          <p:nvPr/>
        </p:nvSpPr>
        <p:spPr>
          <a:xfrm>
            <a:off x="1083926" y="1097703"/>
            <a:ext cx="9617747" cy="598434"/>
          </a:xfrm>
          <a:prstGeom prst="rect">
            <a:avLst/>
          </a:prstGeom>
        </p:spPr>
        <p:txBody>
          <a:bodyPr wrap="square">
            <a:spAutoFit/>
          </a:bodyPr>
          <a:lstStyle/>
          <a:p>
            <a:pPr>
              <a:lnSpc>
                <a:spcPct val="150000"/>
              </a:lnSpc>
            </a:pPr>
            <a:r>
              <a:rPr lang="en-US" sz="2400" dirty="0">
                <a:latin typeface="Avenir Medium" panose="02000503020000020003" pitchFamily="2" charset="0"/>
              </a:rPr>
              <a:t>It is very </a:t>
            </a:r>
            <a:r>
              <a:rPr lang="en-US" sz="2400" u="sng" dirty="0">
                <a:latin typeface="Avenir Medium" panose="02000503020000020003" pitchFamily="2" charset="0"/>
              </a:rPr>
              <a:t>costly</a:t>
            </a:r>
            <a:r>
              <a:rPr lang="en-US" sz="2400" dirty="0">
                <a:latin typeface="Avenir Medium" panose="02000503020000020003" pitchFamily="2" charset="0"/>
              </a:rPr>
              <a:t> to train these large models.</a:t>
            </a:r>
          </a:p>
        </p:txBody>
      </p:sp>
      <p:sp>
        <p:nvSpPr>
          <p:cNvPr id="10" name="Title 1">
            <a:extLst>
              <a:ext uri="{FF2B5EF4-FFF2-40B4-BE49-F238E27FC236}">
                <a16:creationId xmlns:a16="http://schemas.microsoft.com/office/drawing/2014/main" id="{6EBF6408-6697-AB4E-AB65-3DC4EFBD0004}"/>
              </a:ext>
            </a:extLst>
          </p:cNvPr>
          <p:cNvSpPr>
            <a:spLocks noGrp="1"/>
          </p:cNvSpPr>
          <p:nvPr>
            <p:ph type="title"/>
          </p:nvPr>
        </p:nvSpPr>
        <p:spPr>
          <a:xfrm>
            <a:off x="838201" y="276262"/>
            <a:ext cx="8826500" cy="625438"/>
          </a:xfrm>
        </p:spPr>
        <p:txBody>
          <a:bodyPr/>
          <a:lstStyle/>
          <a:p>
            <a:r>
              <a:rPr lang="en-US" dirty="0"/>
              <a:t>Concerns</a:t>
            </a:r>
            <a:endParaRPr lang="en-US" dirty="0">
              <a:solidFill>
                <a:srgbClr val="7030A0"/>
              </a:solidFill>
            </a:endParaRPr>
          </a:p>
        </p:txBody>
      </p:sp>
      <p:sp>
        <p:nvSpPr>
          <p:cNvPr id="3" name="Rectangle 2">
            <a:extLst>
              <a:ext uri="{FF2B5EF4-FFF2-40B4-BE49-F238E27FC236}">
                <a16:creationId xmlns:a16="http://schemas.microsoft.com/office/drawing/2014/main" id="{7D8DBB17-6932-9444-92F3-CA4EA6862473}"/>
              </a:ext>
            </a:extLst>
          </p:cNvPr>
          <p:cNvSpPr/>
          <p:nvPr/>
        </p:nvSpPr>
        <p:spPr>
          <a:xfrm>
            <a:off x="103747" y="6427849"/>
            <a:ext cx="3492303" cy="307777"/>
          </a:xfrm>
          <a:prstGeom prst="rect">
            <a:avLst/>
          </a:prstGeom>
        </p:spPr>
        <p:txBody>
          <a:bodyPr wrap="none">
            <a:spAutoFit/>
          </a:bodyPr>
          <a:lstStyle/>
          <a:p>
            <a:r>
              <a:rPr lang="en-US" sz="1400" b="1" dirty="0">
                <a:solidFill>
                  <a:srgbClr val="C00000"/>
                </a:solidFill>
              </a:rPr>
              <a:t>Source</a:t>
            </a:r>
            <a:r>
              <a:rPr lang="en-US" sz="1400" dirty="0"/>
              <a:t>: https://</a:t>
            </a:r>
            <a:r>
              <a:rPr lang="en-US" sz="1400" dirty="0" err="1"/>
              <a:t>arxiv.org</a:t>
            </a:r>
            <a:r>
              <a:rPr lang="en-US" sz="1400" dirty="0"/>
              <a:t>/pdf/2004.08900.pdf</a:t>
            </a:r>
          </a:p>
        </p:txBody>
      </p:sp>
      <p:pic>
        <p:nvPicPr>
          <p:cNvPr id="4" name="Picture 3">
            <a:extLst>
              <a:ext uri="{FF2B5EF4-FFF2-40B4-BE49-F238E27FC236}">
                <a16:creationId xmlns:a16="http://schemas.microsoft.com/office/drawing/2014/main" id="{56F6A4AF-8F59-FF4E-BD31-0B619E22F2FF}"/>
              </a:ext>
            </a:extLst>
          </p:cNvPr>
          <p:cNvPicPr>
            <a:picLocks noChangeAspect="1"/>
          </p:cNvPicPr>
          <p:nvPr/>
        </p:nvPicPr>
        <p:blipFill>
          <a:blip r:embed="rId3"/>
          <a:stretch>
            <a:fillRect/>
          </a:stretch>
        </p:blipFill>
        <p:spPr>
          <a:xfrm>
            <a:off x="1083926" y="1842954"/>
            <a:ext cx="9880600" cy="4546600"/>
          </a:xfrm>
          <a:prstGeom prst="rect">
            <a:avLst/>
          </a:prstGeom>
        </p:spPr>
      </p:pic>
      <p:sp>
        <p:nvSpPr>
          <p:cNvPr id="8" name="Slide Number Placeholder 9">
            <a:extLst>
              <a:ext uri="{FF2B5EF4-FFF2-40B4-BE49-F238E27FC236}">
                <a16:creationId xmlns:a16="http://schemas.microsoft.com/office/drawing/2014/main" id="{94885E11-0CA7-A047-B088-AD2E7D84E029}"/>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67</a:t>
            </a:fld>
            <a:endParaRPr lang="en-US"/>
          </a:p>
        </p:txBody>
      </p:sp>
    </p:spTree>
    <p:extLst>
      <p:ext uri="{BB962C8B-B14F-4D97-AF65-F5344CB8AC3E}">
        <p14:creationId xmlns:p14="http://schemas.microsoft.com/office/powerpoint/2010/main" val="10153107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493999" y="771482"/>
            <a:ext cx="1623495" cy="1289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6EBF6408-6697-AB4E-AB65-3DC4EFBD0004}"/>
              </a:ext>
            </a:extLst>
          </p:cNvPr>
          <p:cNvSpPr>
            <a:spLocks noGrp="1"/>
          </p:cNvSpPr>
          <p:nvPr>
            <p:ph type="title"/>
          </p:nvPr>
        </p:nvSpPr>
        <p:spPr>
          <a:xfrm>
            <a:off x="310573" y="282038"/>
            <a:ext cx="8826500" cy="625438"/>
          </a:xfrm>
        </p:spPr>
        <p:txBody>
          <a:bodyPr/>
          <a:lstStyle/>
          <a:p>
            <a:r>
              <a:rPr lang="en-US" dirty="0"/>
              <a:t>Concerns</a:t>
            </a:r>
            <a:endParaRPr lang="en-US" dirty="0">
              <a:solidFill>
                <a:srgbClr val="7030A0"/>
              </a:solidFill>
            </a:endParaRPr>
          </a:p>
        </p:txBody>
      </p:sp>
      <p:sp>
        <p:nvSpPr>
          <p:cNvPr id="8" name="Slide Number Placeholder 9">
            <a:extLst>
              <a:ext uri="{FF2B5EF4-FFF2-40B4-BE49-F238E27FC236}">
                <a16:creationId xmlns:a16="http://schemas.microsoft.com/office/drawing/2014/main" id="{94885E11-0CA7-A047-B088-AD2E7D84E029}"/>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68</a:t>
            </a:fld>
            <a:endParaRPr lang="en-US"/>
          </a:p>
        </p:txBody>
      </p:sp>
      <p:pic>
        <p:nvPicPr>
          <p:cNvPr id="2" name="Picture 1">
            <a:extLst>
              <a:ext uri="{FF2B5EF4-FFF2-40B4-BE49-F238E27FC236}">
                <a16:creationId xmlns:a16="http://schemas.microsoft.com/office/drawing/2014/main" id="{D793E362-5324-C44E-83BC-64FB6A5B7B9C}"/>
              </a:ext>
            </a:extLst>
          </p:cNvPr>
          <p:cNvPicPr>
            <a:picLocks noChangeAspect="1"/>
          </p:cNvPicPr>
          <p:nvPr/>
        </p:nvPicPr>
        <p:blipFill>
          <a:blip r:embed="rId3"/>
          <a:stretch>
            <a:fillRect/>
          </a:stretch>
        </p:blipFill>
        <p:spPr>
          <a:xfrm>
            <a:off x="3937358" y="5491911"/>
            <a:ext cx="5401369" cy="1127242"/>
          </a:xfrm>
          <a:prstGeom prst="rect">
            <a:avLst/>
          </a:prstGeom>
        </p:spPr>
      </p:pic>
      <p:pic>
        <p:nvPicPr>
          <p:cNvPr id="5" name="Picture 4">
            <a:extLst>
              <a:ext uri="{FF2B5EF4-FFF2-40B4-BE49-F238E27FC236}">
                <a16:creationId xmlns:a16="http://schemas.microsoft.com/office/drawing/2014/main" id="{EE7A530E-4949-1743-9F79-7C56763DBEC8}"/>
              </a:ext>
            </a:extLst>
          </p:cNvPr>
          <p:cNvPicPr>
            <a:picLocks noChangeAspect="1"/>
          </p:cNvPicPr>
          <p:nvPr/>
        </p:nvPicPr>
        <p:blipFill>
          <a:blip r:embed="rId4"/>
          <a:stretch>
            <a:fillRect/>
          </a:stretch>
        </p:blipFill>
        <p:spPr>
          <a:xfrm>
            <a:off x="3121289" y="594757"/>
            <a:ext cx="6829444" cy="4584435"/>
          </a:xfrm>
          <a:prstGeom prst="rect">
            <a:avLst/>
          </a:prstGeom>
        </p:spPr>
      </p:pic>
    </p:spTree>
    <p:extLst>
      <p:ext uri="{BB962C8B-B14F-4D97-AF65-F5344CB8AC3E}">
        <p14:creationId xmlns:p14="http://schemas.microsoft.com/office/powerpoint/2010/main" val="10410233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D2AB77F5-B141-644A-BB5E-4A9B2BE17C39}"/>
              </a:ext>
            </a:extLst>
          </p:cNvPr>
          <p:cNvSpPr/>
          <p:nvPr/>
        </p:nvSpPr>
        <p:spPr>
          <a:xfrm>
            <a:off x="1058526" y="1079420"/>
            <a:ext cx="9617747" cy="5245860"/>
          </a:xfrm>
          <a:prstGeom prst="rect">
            <a:avLst/>
          </a:prstGeom>
        </p:spPr>
        <p:txBody>
          <a:bodyPr wrap="square">
            <a:spAutoFit/>
          </a:bodyPr>
          <a:lstStyle/>
          <a:p>
            <a:pPr marL="342900" indent="-342900">
              <a:lnSpc>
                <a:spcPct val="150000"/>
              </a:lnSpc>
              <a:spcBef>
                <a:spcPts val="2000"/>
              </a:spcBef>
              <a:buFont typeface="Arial" panose="020B0604020202020204" pitchFamily="34" charset="0"/>
              <a:buChar char="•"/>
            </a:pPr>
            <a:r>
              <a:rPr lang="en-US" sz="2400" dirty="0">
                <a:latin typeface="Avenir Medium" panose="02000503020000020003" pitchFamily="2" charset="0"/>
              </a:rPr>
              <a:t>Further, these very large language models have been shown to be </a:t>
            </a:r>
            <a:r>
              <a:rPr lang="en-US" sz="2400" dirty="0">
                <a:solidFill>
                  <a:srgbClr val="C00000"/>
                </a:solidFill>
                <a:latin typeface="Avenir Medium" panose="02000503020000020003" pitchFamily="2" charset="0"/>
              </a:rPr>
              <a:t>biased</a:t>
            </a:r>
            <a:r>
              <a:rPr lang="en-US" sz="2400" dirty="0">
                <a:latin typeface="Avenir Medium" panose="02000503020000020003" pitchFamily="2" charset="0"/>
              </a:rPr>
              <a:t> (e.g., in terms of gender, race, sex, </a:t>
            </a:r>
            <a:r>
              <a:rPr lang="en-US" sz="2400" dirty="0" err="1">
                <a:latin typeface="Avenir Medium" panose="02000503020000020003" pitchFamily="2" charset="0"/>
              </a:rPr>
              <a:t>etc</a:t>
            </a:r>
            <a:r>
              <a:rPr lang="en-US" sz="2400" dirty="0">
                <a:latin typeface="Avenir Medium" panose="02000503020000020003" pitchFamily="2" charset="0"/>
              </a:rPr>
              <a:t>).</a:t>
            </a:r>
          </a:p>
          <a:p>
            <a:pPr marL="342900" indent="-342900">
              <a:lnSpc>
                <a:spcPct val="150000"/>
              </a:lnSpc>
              <a:spcBef>
                <a:spcPts val="2000"/>
              </a:spcBef>
              <a:buFont typeface="Arial" panose="020B0604020202020204" pitchFamily="34" charset="0"/>
              <a:buChar char="•"/>
            </a:pPr>
            <a:r>
              <a:rPr lang="en-US" sz="2400" dirty="0">
                <a:latin typeface="Avenir Medium" panose="02000503020000020003" pitchFamily="2" charset="0"/>
              </a:rPr>
              <a:t>Converting from one language to another often converts gender </a:t>
            </a:r>
            <a:r>
              <a:rPr lang="en-US" sz="2400" u="sng" dirty="0">
                <a:latin typeface="Avenir Medium" panose="02000503020000020003" pitchFamily="2" charset="0"/>
              </a:rPr>
              <a:t>neutral pronouns to sexist stereotypes</a:t>
            </a:r>
          </a:p>
          <a:p>
            <a:pPr marL="342900" indent="-342900">
              <a:lnSpc>
                <a:spcPct val="150000"/>
              </a:lnSpc>
              <a:spcBef>
                <a:spcPts val="2000"/>
              </a:spcBef>
              <a:buFont typeface="Arial" panose="020B0604020202020204" pitchFamily="34" charset="0"/>
              <a:buChar char="•"/>
            </a:pPr>
            <a:r>
              <a:rPr lang="en-US" sz="2400" dirty="0">
                <a:latin typeface="Avenir Medium" panose="02000503020000020003" pitchFamily="2" charset="0"/>
              </a:rPr>
              <a:t>Using these powerful LMs comes with </a:t>
            </a:r>
            <a:r>
              <a:rPr lang="en-US" sz="2400" dirty="0">
                <a:solidFill>
                  <a:srgbClr val="C00000"/>
                </a:solidFill>
                <a:latin typeface="Avenir Medium" panose="02000503020000020003" pitchFamily="2" charset="0"/>
              </a:rPr>
              <a:t>risks of producing</a:t>
            </a:r>
            <a:r>
              <a:rPr lang="en-US" sz="2400" dirty="0">
                <a:latin typeface="Avenir Medium" panose="02000503020000020003" pitchFamily="2" charset="0"/>
              </a:rPr>
              <a:t> such text and/or evaluating/predicting tasks </a:t>
            </a:r>
            <a:r>
              <a:rPr lang="en-US" sz="2400" dirty="0">
                <a:solidFill>
                  <a:srgbClr val="C00000"/>
                </a:solidFill>
                <a:latin typeface="Avenir Medium" panose="02000503020000020003" pitchFamily="2" charset="0"/>
              </a:rPr>
              <a:t>based on these biased assumptions.</a:t>
            </a:r>
          </a:p>
          <a:p>
            <a:pPr marL="342900" indent="-342900">
              <a:lnSpc>
                <a:spcPct val="150000"/>
              </a:lnSpc>
              <a:spcBef>
                <a:spcPts val="2000"/>
              </a:spcBef>
              <a:buFont typeface="Arial" panose="020B0604020202020204" pitchFamily="34" charset="0"/>
              <a:buChar char="•"/>
            </a:pPr>
            <a:r>
              <a:rPr lang="en-US" sz="2400" dirty="0">
                <a:latin typeface="Avenir Medium" panose="02000503020000020003" pitchFamily="2" charset="0"/>
              </a:rPr>
              <a:t>People are researching how to improve this</a:t>
            </a:r>
          </a:p>
        </p:txBody>
      </p:sp>
      <p:sp>
        <p:nvSpPr>
          <p:cNvPr id="10" name="Title 1">
            <a:extLst>
              <a:ext uri="{FF2B5EF4-FFF2-40B4-BE49-F238E27FC236}">
                <a16:creationId xmlns:a16="http://schemas.microsoft.com/office/drawing/2014/main" id="{6EBF6408-6697-AB4E-AB65-3DC4EFBD0004}"/>
              </a:ext>
            </a:extLst>
          </p:cNvPr>
          <p:cNvSpPr>
            <a:spLocks noGrp="1"/>
          </p:cNvSpPr>
          <p:nvPr>
            <p:ph type="title"/>
          </p:nvPr>
        </p:nvSpPr>
        <p:spPr>
          <a:xfrm>
            <a:off x="838201" y="276262"/>
            <a:ext cx="8826500" cy="625438"/>
          </a:xfrm>
        </p:spPr>
        <p:txBody>
          <a:bodyPr/>
          <a:lstStyle/>
          <a:p>
            <a:r>
              <a:rPr lang="en-US" dirty="0"/>
              <a:t>Concerns</a:t>
            </a:r>
            <a:endParaRPr lang="en-US" dirty="0">
              <a:solidFill>
                <a:srgbClr val="7030A0"/>
              </a:solidFill>
            </a:endParaRPr>
          </a:p>
        </p:txBody>
      </p:sp>
      <p:sp>
        <p:nvSpPr>
          <p:cNvPr id="6" name="Slide Number Placeholder 9">
            <a:extLst>
              <a:ext uri="{FF2B5EF4-FFF2-40B4-BE49-F238E27FC236}">
                <a16:creationId xmlns:a16="http://schemas.microsoft.com/office/drawing/2014/main" id="{0D21F89E-FB55-3E4A-88FB-3DE0F302434B}"/>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69</a:t>
            </a:fld>
            <a:endParaRPr lang="en-US"/>
          </a:p>
        </p:txBody>
      </p:sp>
    </p:spTree>
    <p:extLst>
      <p:ext uri="{BB962C8B-B14F-4D97-AF65-F5344CB8AC3E}">
        <p14:creationId xmlns:p14="http://schemas.microsoft.com/office/powerpoint/2010/main" val="172856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9">
            <a:extLst>
              <a:ext uri="{FF2B5EF4-FFF2-40B4-BE49-F238E27FC236}">
                <a16:creationId xmlns:a16="http://schemas.microsoft.com/office/drawing/2014/main" id="{F447D785-B15D-224E-8D32-339319F5AAF6}"/>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a:t>
            </a:fld>
            <a:endParaRPr lang="en-US" dirty="0"/>
          </a:p>
        </p:txBody>
      </p:sp>
      <p:pic>
        <p:nvPicPr>
          <p:cNvPr id="3" name="Picture 2">
            <a:extLst>
              <a:ext uri="{FF2B5EF4-FFF2-40B4-BE49-F238E27FC236}">
                <a16:creationId xmlns:a16="http://schemas.microsoft.com/office/drawing/2014/main" id="{CDBE52F6-704C-904F-B3EA-56FBD20940DC}"/>
              </a:ext>
            </a:extLst>
          </p:cNvPr>
          <p:cNvPicPr>
            <a:picLocks noChangeAspect="1"/>
          </p:cNvPicPr>
          <p:nvPr/>
        </p:nvPicPr>
        <p:blipFill>
          <a:blip r:embed="rId3"/>
          <a:stretch>
            <a:fillRect/>
          </a:stretch>
        </p:blipFill>
        <p:spPr>
          <a:xfrm>
            <a:off x="1378527" y="636653"/>
            <a:ext cx="9676335" cy="5584693"/>
          </a:xfrm>
          <a:prstGeom prst="rect">
            <a:avLst/>
          </a:prstGeom>
        </p:spPr>
      </p:pic>
    </p:spTree>
    <p:extLst>
      <p:ext uri="{BB962C8B-B14F-4D97-AF65-F5344CB8AC3E}">
        <p14:creationId xmlns:p14="http://schemas.microsoft.com/office/powerpoint/2010/main" val="1326415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D2AB77F5-B141-644A-BB5E-4A9B2BE17C39}"/>
              </a:ext>
            </a:extLst>
          </p:cNvPr>
          <p:cNvSpPr/>
          <p:nvPr/>
        </p:nvSpPr>
        <p:spPr>
          <a:xfrm>
            <a:off x="1058526" y="1079420"/>
            <a:ext cx="9617747" cy="3624903"/>
          </a:xfrm>
          <a:prstGeom prst="rect">
            <a:avLst/>
          </a:prstGeom>
        </p:spPr>
        <p:txBody>
          <a:bodyPr wrap="square">
            <a:spAutoFit/>
          </a:bodyPr>
          <a:lstStyle/>
          <a:p>
            <a:pPr marL="342900" indent="-342900">
              <a:lnSpc>
                <a:spcPct val="150000"/>
              </a:lnSpc>
              <a:spcBef>
                <a:spcPts val="2000"/>
              </a:spcBef>
              <a:buFont typeface="Arial" panose="020B0604020202020204" pitchFamily="34" charset="0"/>
              <a:buChar char="•"/>
            </a:pPr>
            <a:r>
              <a:rPr lang="en-US" sz="2400" dirty="0">
                <a:latin typeface="Avenir Medium" panose="02000503020000020003" pitchFamily="2" charset="0"/>
              </a:rPr>
              <a:t>As </a:t>
            </a:r>
            <a:r>
              <a:rPr lang="en-US" sz="2400" dirty="0">
                <a:solidFill>
                  <a:srgbClr val="C00000"/>
                </a:solidFill>
                <a:latin typeface="Avenir Medium" panose="02000503020000020003" pitchFamily="2" charset="0"/>
              </a:rPr>
              <a:t>computer-generated</a:t>
            </a:r>
            <a:r>
              <a:rPr lang="en-US" sz="2400" dirty="0">
                <a:latin typeface="Avenir Medium" panose="02000503020000020003" pitchFamily="2" charset="0"/>
              </a:rPr>
              <a:t> text starts to become indistinguishable from authentic, </a:t>
            </a:r>
            <a:r>
              <a:rPr lang="en-US" sz="2400" dirty="0">
                <a:solidFill>
                  <a:srgbClr val="C00000"/>
                </a:solidFill>
                <a:latin typeface="Avenir Medium" panose="02000503020000020003" pitchFamily="2" charset="0"/>
              </a:rPr>
              <a:t>human-generated text</a:t>
            </a:r>
            <a:r>
              <a:rPr lang="en-US" sz="2400" dirty="0">
                <a:latin typeface="Avenir Medium" panose="02000503020000020003" pitchFamily="2" charset="0"/>
              </a:rPr>
              <a:t>, consider the ethical impact of fraudulently claiming text to be from a particular author.</a:t>
            </a:r>
          </a:p>
          <a:p>
            <a:pPr marL="342900" indent="-342900">
              <a:lnSpc>
                <a:spcPct val="150000"/>
              </a:lnSpc>
              <a:spcBef>
                <a:spcPts val="2000"/>
              </a:spcBef>
              <a:buFont typeface="Arial" panose="020B0604020202020204" pitchFamily="34" charset="0"/>
              <a:buChar char="•"/>
            </a:pPr>
            <a:r>
              <a:rPr lang="en-US" sz="2400" dirty="0">
                <a:latin typeface="Avenir Medium" panose="02000503020000020003" pitchFamily="2" charset="0"/>
              </a:rPr>
              <a:t>If used maliciously, it can easily contribute toward the problem of Fake News</a:t>
            </a:r>
          </a:p>
        </p:txBody>
      </p:sp>
      <p:sp>
        <p:nvSpPr>
          <p:cNvPr id="10" name="Title 1">
            <a:extLst>
              <a:ext uri="{FF2B5EF4-FFF2-40B4-BE49-F238E27FC236}">
                <a16:creationId xmlns:a16="http://schemas.microsoft.com/office/drawing/2014/main" id="{6EBF6408-6697-AB4E-AB65-3DC4EFBD0004}"/>
              </a:ext>
            </a:extLst>
          </p:cNvPr>
          <p:cNvSpPr>
            <a:spLocks noGrp="1"/>
          </p:cNvSpPr>
          <p:nvPr>
            <p:ph type="title"/>
          </p:nvPr>
        </p:nvSpPr>
        <p:spPr>
          <a:xfrm>
            <a:off x="838201" y="276262"/>
            <a:ext cx="8826500" cy="625438"/>
          </a:xfrm>
        </p:spPr>
        <p:txBody>
          <a:bodyPr/>
          <a:lstStyle/>
          <a:p>
            <a:r>
              <a:rPr lang="en-US" dirty="0"/>
              <a:t>Concerns</a:t>
            </a:r>
            <a:endParaRPr lang="en-US" dirty="0">
              <a:solidFill>
                <a:srgbClr val="7030A0"/>
              </a:solidFill>
            </a:endParaRPr>
          </a:p>
        </p:txBody>
      </p:sp>
      <p:sp>
        <p:nvSpPr>
          <p:cNvPr id="5" name="Slide Number Placeholder 9">
            <a:extLst>
              <a:ext uri="{FF2B5EF4-FFF2-40B4-BE49-F238E27FC236}">
                <a16:creationId xmlns:a16="http://schemas.microsoft.com/office/drawing/2014/main" id="{E48E7C80-996B-4F44-95B2-971833254D17}"/>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70</a:t>
            </a:fld>
            <a:endParaRPr lang="en-US"/>
          </a:p>
        </p:txBody>
      </p:sp>
    </p:spTree>
    <p:extLst>
      <p:ext uri="{BB962C8B-B14F-4D97-AF65-F5344CB8AC3E}">
        <p14:creationId xmlns:p14="http://schemas.microsoft.com/office/powerpoint/2010/main" val="35820944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Summary</a:t>
            </a:r>
            <a:endParaRPr lang="en-US" dirty="0">
              <a:solidFill>
                <a:srgbClr val="7030A0"/>
              </a:solidFill>
            </a:endParaRPr>
          </a:p>
        </p:txBody>
      </p:sp>
      <p:sp>
        <p:nvSpPr>
          <p:cNvPr id="105" name="Rectangle 104">
            <a:extLst>
              <a:ext uri="{FF2B5EF4-FFF2-40B4-BE49-F238E27FC236}">
                <a16:creationId xmlns:a16="http://schemas.microsoft.com/office/drawing/2014/main" id="{D2AB77F5-B141-644A-BB5E-4A9B2BE17C39}"/>
              </a:ext>
            </a:extLst>
          </p:cNvPr>
          <p:cNvSpPr/>
          <p:nvPr/>
        </p:nvSpPr>
        <p:spPr>
          <a:xfrm>
            <a:off x="1443953" y="1155620"/>
            <a:ext cx="9617747" cy="5301451"/>
          </a:xfrm>
          <a:prstGeom prst="rect">
            <a:avLst/>
          </a:prstGeom>
        </p:spPr>
        <p:txBody>
          <a:bodyPr wrap="square">
            <a:spAutoFit/>
          </a:bodyPr>
          <a:lstStyle/>
          <a:p>
            <a:pPr marL="342900" indent="-342900">
              <a:lnSpc>
                <a:spcPct val="150000"/>
              </a:lnSpc>
              <a:spcBef>
                <a:spcPts val="2500"/>
              </a:spcBef>
              <a:buFont typeface="Arial" panose="020B0604020202020204" pitchFamily="34" charset="0"/>
              <a:buChar char="•"/>
            </a:pPr>
            <a:r>
              <a:rPr lang="en-US" sz="2400" dirty="0">
                <a:solidFill>
                  <a:schemeClr val="tx1">
                    <a:lumMod val="75000"/>
                    <a:lumOff val="25000"/>
                  </a:schemeClr>
                </a:solidFill>
                <a:latin typeface="Avenir Medium" panose="02000503020000020003" pitchFamily="2" charset="0"/>
              </a:rPr>
              <a:t>There has been significant NLP progress in the past few years.</a:t>
            </a:r>
          </a:p>
          <a:p>
            <a:pPr marL="342900" indent="-342900">
              <a:lnSpc>
                <a:spcPct val="150000"/>
              </a:lnSpc>
              <a:spcBef>
                <a:spcPts val="2500"/>
              </a:spcBef>
              <a:buFont typeface="Arial" panose="020B0604020202020204" pitchFamily="34" charset="0"/>
              <a:buChar char="•"/>
            </a:pPr>
            <a:r>
              <a:rPr lang="en-US" sz="2400" dirty="0">
                <a:solidFill>
                  <a:schemeClr val="tx1">
                    <a:lumMod val="75000"/>
                    <a:lumOff val="25000"/>
                  </a:schemeClr>
                </a:solidFill>
                <a:latin typeface="Avenir Medium" panose="02000503020000020003" pitchFamily="2" charset="0"/>
              </a:rPr>
              <a:t>Some of the complex models are incredible, but rely on having a lot of data and computational resources (e.g., Transformers)</a:t>
            </a:r>
          </a:p>
          <a:p>
            <a:pPr marL="342900" indent="-342900">
              <a:lnSpc>
                <a:spcPct val="150000"/>
              </a:lnSpc>
              <a:spcBef>
                <a:spcPts val="2500"/>
              </a:spcBef>
              <a:buFont typeface="Arial" panose="020B0604020202020204" pitchFamily="34" charset="0"/>
              <a:buChar char="•"/>
            </a:pPr>
            <a:r>
              <a:rPr lang="en-US" sz="2400" dirty="0">
                <a:solidFill>
                  <a:schemeClr val="tx1">
                    <a:lumMod val="75000"/>
                    <a:lumOff val="25000"/>
                  </a:schemeClr>
                </a:solidFill>
                <a:latin typeface="Avenir Medium" panose="02000503020000020003" pitchFamily="2" charset="0"/>
              </a:rPr>
              <a:t>With all </a:t>
            </a:r>
            <a:r>
              <a:rPr lang="en-US" sz="2400" dirty="0">
                <a:solidFill>
                  <a:srgbClr val="C00000"/>
                </a:solidFill>
                <a:latin typeface="Avenir Medium" panose="02000503020000020003" pitchFamily="2" charset="0"/>
              </a:rPr>
              <a:t>data science</a:t>
            </a:r>
            <a:r>
              <a:rPr lang="en-US" sz="2400" dirty="0">
                <a:solidFill>
                  <a:schemeClr val="tx1">
                    <a:lumMod val="75000"/>
                    <a:lumOff val="25000"/>
                  </a:schemeClr>
                </a:solidFill>
                <a:latin typeface="Avenir Medium" panose="02000503020000020003" pitchFamily="2" charset="0"/>
              </a:rPr>
              <a:t> and </a:t>
            </a:r>
            <a:r>
              <a:rPr lang="en-US" sz="2400" dirty="0">
                <a:solidFill>
                  <a:srgbClr val="C00000"/>
                </a:solidFill>
                <a:latin typeface="Avenir Medium" panose="02000503020000020003" pitchFamily="2" charset="0"/>
              </a:rPr>
              <a:t>machine learning</a:t>
            </a:r>
            <a:r>
              <a:rPr lang="en-US" sz="2400" dirty="0">
                <a:solidFill>
                  <a:schemeClr val="tx1">
                    <a:lumMod val="75000"/>
                    <a:lumOff val="25000"/>
                  </a:schemeClr>
                </a:solidFill>
                <a:latin typeface="Avenir Medium" panose="02000503020000020003" pitchFamily="2" charset="0"/>
              </a:rPr>
              <a:t>, it’s best to understand your data and task very well, clean your data, and start with a simple model (instead of jumping to the most complex model)</a:t>
            </a:r>
            <a:endParaRPr lang="en-US" sz="2400" dirty="0">
              <a:solidFill>
                <a:schemeClr val="tx1">
                  <a:lumMod val="85000"/>
                  <a:lumOff val="15000"/>
                </a:schemeClr>
              </a:solidFill>
              <a:latin typeface="Avenir Medium" panose="02000503020000020003" pitchFamily="2" charset="0"/>
            </a:endParaRPr>
          </a:p>
          <a:p>
            <a:pPr marL="342900" indent="-342900">
              <a:spcBef>
                <a:spcPts val="2500"/>
              </a:spcBef>
              <a:buFont typeface="Arial" panose="020B0604020202020204" pitchFamily="34" charset="0"/>
              <a:buChar char="•"/>
            </a:pPr>
            <a:endParaRPr lang="en-US" sz="2400" dirty="0">
              <a:solidFill>
                <a:srgbClr val="C00000"/>
              </a:solidFill>
              <a:latin typeface="Avenir Medium" panose="02000503020000020003" pitchFamily="2" charset="0"/>
            </a:endParaRPr>
          </a:p>
        </p:txBody>
      </p:sp>
      <p:sp>
        <p:nvSpPr>
          <p:cNvPr id="5" name="Rectangle 4">
            <a:extLst>
              <a:ext uri="{FF2B5EF4-FFF2-40B4-BE49-F238E27FC236}">
                <a16:creationId xmlns:a16="http://schemas.microsoft.com/office/drawing/2014/main" id="{38FD4BD7-BC27-CC4E-87BA-AB78B48669E9}"/>
              </a:ext>
            </a:extLst>
          </p:cNvPr>
          <p:cNvSpPr/>
          <p:nvPr/>
        </p:nvSpPr>
        <p:spPr>
          <a:xfrm>
            <a:off x="903804" y="771482"/>
            <a:ext cx="15853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9">
            <a:extLst>
              <a:ext uri="{FF2B5EF4-FFF2-40B4-BE49-F238E27FC236}">
                <a16:creationId xmlns:a16="http://schemas.microsoft.com/office/drawing/2014/main" id="{4415CA10-55FA-CE42-8715-7963DC5D1DAE}"/>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71</a:t>
            </a:fld>
            <a:endParaRPr lang="en-US"/>
          </a:p>
        </p:txBody>
      </p:sp>
    </p:spTree>
    <p:extLst>
      <p:ext uri="{BB962C8B-B14F-4D97-AF65-F5344CB8AC3E}">
        <p14:creationId xmlns:p14="http://schemas.microsoft.com/office/powerpoint/2010/main" val="29898410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15853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1828799" cy="625438"/>
          </a:xfrm>
        </p:spPr>
        <p:txBody>
          <a:bodyPr/>
          <a:lstStyle/>
          <a:p>
            <a:r>
              <a:rPr lang="en-US" dirty="0"/>
              <a:t>Summary</a:t>
            </a:r>
            <a:endParaRPr lang="en-US" dirty="0">
              <a:solidFill>
                <a:srgbClr val="7030A0"/>
              </a:solidFill>
            </a:endParaRPr>
          </a:p>
        </p:txBody>
      </p:sp>
      <p:sp>
        <p:nvSpPr>
          <p:cNvPr id="105" name="Rectangle 104">
            <a:extLst>
              <a:ext uri="{FF2B5EF4-FFF2-40B4-BE49-F238E27FC236}">
                <a16:creationId xmlns:a16="http://schemas.microsoft.com/office/drawing/2014/main" id="{D2AB77F5-B141-644A-BB5E-4A9B2BE17C39}"/>
              </a:ext>
            </a:extLst>
          </p:cNvPr>
          <p:cNvSpPr/>
          <p:nvPr/>
        </p:nvSpPr>
        <p:spPr>
          <a:xfrm>
            <a:off x="903804" y="1010553"/>
            <a:ext cx="10976469" cy="6496650"/>
          </a:xfrm>
          <a:prstGeom prst="rect">
            <a:avLst/>
          </a:prstGeom>
        </p:spPr>
        <p:txBody>
          <a:bodyPr wrap="square">
            <a:spAutoFit/>
          </a:bodyPr>
          <a:lstStyle/>
          <a:p>
            <a:pPr marL="342900" indent="-342900">
              <a:lnSpc>
                <a:spcPct val="150000"/>
              </a:lnSpc>
              <a:spcBef>
                <a:spcPts val="2500"/>
              </a:spcBef>
              <a:buFont typeface="Arial" panose="020B0604020202020204" pitchFamily="34" charset="0"/>
              <a:buChar char="•"/>
            </a:pPr>
            <a:r>
              <a:rPr lang="en-US" sz="2400" dirty="0">
                <a:solidFill>
                  <a:schemeClr val="tx1">
                    <a:lumMod val="75000"/>
                    <a:lumOff val="25000"/>
                  </a:schemeClr>
                </a:solidFill>
                <a:latin typeface="Avenir Medium" panose="02000503020000020003" pitchFamily="2" charset="0"/>
              </a:rPr>
              <a:t>NLP is incredibly fun, with </a:t>
            </a:r>
            <a:r>
              <a:rPr lang="en-US" sz="2400" u="sng" dirty="0">
                <a:solidFill>
                  <a:schemeClr val="tx1">
                    <a:lumMod val="75000"/>
                    <a:lumOff val="25000"/>
                  </a:schemeClr>
                </a:solidFill>
                <a:latin typeface="Avenir Medium" panose="02000503020000020003" pitchFamily="2" charset="0"/>
              </a:rPr>
              <a:t>infinite number of problems </a:t>
            </a:r>
            <a:r>
              <a:rPr lang="en-US" sz="2400" dirty="0">
                <a:solidFill>
                  <a:schemeClr val="tx1">
                    <a:lumMod val="75000"/>
                    <a:lumOff val="25000"/>
                  </a:schemeClr>
                </a:solidFill>
                <a:latin typeface="Avenir Medium" panose="02000503020000020003" pitchFamily="2" charset="0"/>
              </a:rPr>
              <a:t>to work on</a:t>
            </a:r>
          </a:p>
          <a:p>
            <a:pPr marL="342900" indent="-342900">
              <a:lnSpc>
                <a:spcPct val="150000"/>
              </a:lnSpc>
              <a:spcBef>
                <a:spcPts val="2500"/>
              </a:spcBef>
              <a:buFont typeface="Arial" panose="020B0604020202020204" pitchFamily="34" charset="0"/>
              <a:buChar char="•"/>
            </a:pPr>
            <a:r>
              <a:rPr lang="en-US" sz="2400" b="1" dirty="0">
                <a:solidFill>
                  <a:schemeClr val="accent5">
                    <a:lumMod val="75000"/>
                  </a:schemeClr>
                </a:solidFill>
                <a:latin typeface="Avenir Medium" panose="02000503020000020003" pitchFamily="2" charset="0"/>
              </a:rPr>
              <a:t>Neural models </a:t>
            </a:r>
            <a:r>
              <a:rPr lang="en-US" sz="2400" dirty="0">
                <a:solidFill>
                  <a:schemeClr val="tx1">
                    <a:lumMod val="75000"/>
                    <a:lumOff val="25000"/>
                  </a:schemeClr>
                </a:solidFill>
                <a:latin typeface="Avenir Medium" panose="02000503020000020003" pitchFamily="2" charset="0"/>
              </a:rPr>
              <a:t>allow us to easily represent words as distributed representations</a:t>
            </a:r>
          </a:p>
          <a:p>
            <a:pPr marL="800100" lvl="1" indent="-342900">
              <a:lnSpc>
                <a:spcPct val="150000"/>
              </a:lnSpc>
              <a:spcBef>
                <a:spcPts val="2500"/>
              </a:spcBef>
              <a:buFont typeface="Arial" panose="020B0604020202020204" pitchFamily="34" charset="0"/>
              <a:buChar char="•"/>
            </a:pPr>
            <a:r>
              <a:rPr lang="en-US" sz="2400" dirty="0">
                <a:solidFill>
                  <a:schemeClr val="tx1">
                    <a:lumMod val="75000"/>
                    <a:lumOff val="25000"/>
                  </a:schemeClr>
                </a:solidFill>
                <a:latin typeface="Avenir Medium" panose="02000503020000020003" pitchFamily="2" charset="0"/>
              </a:rPr>
              <a:t>Input unique word (or sub-words) as tokens</a:t>
            </a:r>
          </a:p>
          <a:p>
            <a:pPr marL="800100" lvl="1" indent="-342900">
              <a:lnSpc>
                <a:spcPct val="150000"/>
              </a:lnSpc>
              <a:spcBef>
                <a:spcPts val="2500"/>
              </a:spcBef>
              <a:buFont typeface="Arial" panose="020B0604020202020204" pitchFamily="34" charset="0"/>
              <a:buChar char="•"/>
            </a:pPr>
            <a:r>
              <a:rPr lang="en-US" sz="2400" dirty="0">
                <a:solidFill>
                  <a:srgbClr val="7030A0"/>
                </a:solidFill>
                <a:latin typeface="Avenir Medium" panose="02000503020000020003" pitchFamily="2" charset="0"/>
              </a:rPr>
              <a:t>Recurrent models </a:t>
            </a:r>
            <a:r>
              <a:rPr lang="en-US" sz="2400" dirty="0">
                <a:solidFill>
                  <a:schemeClr val="tx1">
                    <a:lumMod val="75000"/>
                    <a:lumOff val="25000"/>
                  </a:schemeClr>
                </a:solidFill>
                <a:latin typeface="Avenir Medium" panose="02000503020000020003" pitchFamily="2" charset="0"/>
              </a:rPr>
              <a:t>can be for capturing the sequential nature, but it puts too much responsibility on the model to keep track of the entire meaning and to pass it onwards</a:t>
            </a:r>
          </a:p>
          <a:p>
            <a:pPr marL="342900" indent="-342900">
              <a:lnSpc>
                <a:spcPct val="150000"/>
              </a:lnSpc>
              <a:spcBef>
                <a:spcPts val="2500"/>
              </a:spcBef>
              <a:buFont typeface="Arial" panose="020B0604020202020204" pitchFamily="34" charset="0"/>
              <a:buChar char="•"/>
            </a:pPr>
            <a:endParaRPr lang="en-US" sz="2400" dirty="0">
              <a:solidFill>
                <a:schemeClr val="tx1">
                  <a:lumMod val="75000"/>
                  <a:lumOff val="25000"/>
                </a:schemeClr>
              </a:solidFill>
              <a:latin typeface="Avenir Medium" panose="02000503020000020003" pitchFamily="2" charset="0"/>
            </a:endParaRPr>
          </a:p>
          <a:p>
            <a:pPr>
              <a:spcBef>
                <a:spcPts val="2500"/>
              </a:spcBef>
            </a:pPr>
            <a:endParaRPr lang="en-US" sz="2400" dirty="0">
              <a:solidFill>
                <a:srgbClr val="C00000"/>
              </a:solidFill>
              <a:latin typeface="Avenir Medium" panose="02000503020000020003" pitchFamily="2" charset="0"/>
            </a:endParaRPr>
          </a:p>
        </p:txBody>
      </p:sp>
      <p:sp>
        <p:nvSpPr>
          <p:cNvPr id="5" name="Slide Number Placeholder 9">
            <a:extLst>
              <a:ext uri="{FF2B5EF4-FFF2-40B4-BE49-F238E27FC236}">
                <a16:creationId xmlns:a16="http://schemas.microsoft.com/office/drawing/2014/main" id="{BB211696-6A32-304F-B904-81B9E3638BC9}"/>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72</a:t>
            </a:fld>
            <a:endParaRPr lang="en-US"/>
          </a:p>
        </p:txBody>
      </p:sp>
    </p:spTree>
    <p:extLst>
      <p:ext uri="{BB962C8B-B14F-4D97-AF65-F5344CB8AC3E}">
        <p14:creationId xmlns:p14="http://schemas.microsoft.com/office/powerpoint/2010/main" val="13667669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15853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1828799" cy="625438"/>
          </a:xfrm>
        </p:spPr>
        <p:txBody>
          <a:bodyPr/>
          <a:lstStyle/>
          <a:p>
            <a:r>
              <a:rPr lang="en-US" dirty="0"/>
              <a:t>Summary</a:t>
            </a:r>
            <a:endParaRPr lang="en-US" dirty="0">
              <a:solidFill>
                <a:srgbClr val="7030A0"/>
              </a:solidFill>
            </a:endParaRPr>
          </a:p>
        </p:txBody>
      </p:sp>
      <p:sp>
        <p:nvSpPr>
          <p:cNvPr id="105" name="Rectangle 104">
            <a:extLst>
              <a:ext uri="{FF2B5EF4-FFF2-40B4-BE49-F238E27FC236}">
                <a16:creationId xmlns:a16="http://schemas.microsoft.com/office/drawing/2014/main" id="{D2AB77F5-B141-644A-BB5E-4A9B2BE17C39}"/>
              </a:ext>
            </a:extLst>
          </p:cNvPr>
          <p:cNvSpPr/>
          <p:nvPr/>
        </p:nvSpPr>
        <p:spPr>
          <a:xfrm>
            <a:off x="1003547" y="1126463"/>
            <a:ext cx="10184906" cy="3135025"/>
          </a:xfrm>
          <a:prstGeom prst="rect">
            <a:avLst/>
          </a:prstGeom>
        </p:spPr>
        <p:txBody>
          <a:bodyPr wrap="square">
            <a:spAutoFit/>
          </a:bodyPr>
          <a:lstStyle/>
          <a:p>
            <a:pPr marL="342900" indent="-342900">
              <a:lnSpc>
                <a:spcPct val="150000"/>
              </a:lnSpc>
              <a:spcBef>
                <a:spcPts val="2500"/>
              </a:spcBef>
              <a:buFont typeface="Arial" panose="020B0604020202020204" pitchFamily="34" charset="0"/>
              <a:buChar char="•"/>
            </a:pPr>
            <a:r>
              <a:rPr lang="en-US" sz="2400" b="1" dirty="0">
                <a:solidFill>
                  <a:schemeClr val="accent5">
                    <a:lumMod val="75000"/>
                  </a:schemeClr>
                </a:solidFill>
                <a:latin typeface="Avenir Medium" panose="02000503020000020003" pitchFamily="2" charset="0"/>
              </a:rPr>
              <a:t>Transformers</a:t>
            </a:r>
            <a:r>
              <a:rPr lang="en-US" sz="2400" dirty="0">
                <a:solidFill>
                  <a:schemeClr val="tx1">
                    <a:lumMod val="75000"/>
                    <a:lumOff val="25000"/>
                  </a:schemeClr>
                </a:solidFill>
                <a:latin typeface="Avenir Medium" panose="02000503020000020003" pitchFamily="2" charset="0"/>
              </a:rPr>
              <a:t> allow for more complete, free access to everything (unless masked) at once</a:t>
            </a:r>
          </a:p>
          <a:p>
            <a:pPr marL="342900" indent="-342900">
              <a:lnSpc>
                <a:spcPct val="150000"/>
              </a:lnSpc>
              <a:spcBef>
                <a:spcPts val="2500"/>
              </a:spcBef>
              <a:buFont typeface="Arial" panose="020B0604020202020204" pitchFamily="34" charset="0"/>
              <a:buChar char="•"/>
            </a:pPr>
            <a:r>
              <a:rPr lang="en-US" sz="2400" dirty="0">
                <a:solidFill>
                  <a:schemeClr val="tx1">
                    <a:lumMod val="75000"/>
                    <a:lumOff val="25000"/>
                  </a:schemeClr>
                </a:solidFill>
                <a:latin typeface="Avenir Medium" panose="02000503020000020003" pitchFamily="2" charset="0"/>
              </a:rPr>
              <a:t>It’s very useful to </a:t>
            </a:r>
            <a:r>
              <a:rPr lang="en-US" sz="2400" dirty="0">
                <a:solidFill>
                  <a:schemeClr val="accent5">
                    <a:lumMod val="75000"/>
                  </a:schemeClr>
                </a:solidFill>
                <a:latin typeface="Avenir Medium" panose="02000503020000020003" pitchFamily="2" charset="0"/>
              </a:rPr>
              <a:t>pre-train</a:t>
            </a:r>
            <a:r>
              <a:rPr lang="en-US" sz="2400" dirty="0">
                <a:solidFill>
                  <a:schemeClr val="tx1">
                    <a:lumMod val="75000"/>
                    <a:lumOff val="25000"/>
                  </a:schemeClr>
                </a:solidFill>
                <a:latin typeface="Avenir Medium" panose="02000503020000020003" pitchFamily="2" charset="0"/>
              </a:rPr>
              <a:t> a large unsupervised/self-supervised LM then </a:t>
            </a:r>
            <a:r>
              <a:rPr lang="en-US" sz="2400" dirty="0">
                <a:solidFill>
                  <a:srgbClr val="7030A0"/>
                </a:solidFill>
                <a:latin typeface="Avenir Medium" panose="02000503020000020003" pitchFamily="2" charset="0"/>
              </a:rPr>
              <a:t>fine-tune</a:t>
            </a:r>
            <a:r>
              <a:rPr lang="en-US" sz="2400" dirty="0">
                <a:solidFill>
                  <a:schemeClr val="tx1">
                    <a:lumMod val="75000"/>
                    <a:lumOff val="25000"/>
                  </a:schemeClr>
                </a:solidFill>
                <a:latin typeface="Avenir Medium" panose="02000503020000020003" pitchFamily="2" charset="0"/>
              </a:rPr>
              <a:t> on your particular task (replace the top layer, so that it can work)</a:t>
            </a:r>
          </a:p>
        </p:txBody>
      </p:sp>
      <p:sp>
        <p:nvSpPr>
          <p:cNvPr id="5" name="Slide Number Placeholder 9">
            <a:extLst>
              <a:ext uri="{FF2B5EF4-FFF2-40B4-BE49-F238E27FC236}">
                <a16:creationId xmlns:a16="http://schemas.microsoft.com/office/drawing/2014/main" id="{BB211696-6A32-304F-B904-81B9E3638BC9}"/>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73</a:t>
            </a:fld>
            <a:endParaRPr lang="en-US"/>
          </a:p>
        </p:txBody>
      </p:sp>
    </p:spTree>
    <p:extLst>
      <p:ext uri="{BB962C8B-B14F-4D97-AF65-F5344CB8AC3E}">
        <p14:creationId xmlns:p14="http://schemas.microsoft.com/office/powerpoint/2010/main" val="16951013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15853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4429258" cy="625438"/>
          </a:xfrm>
        </p:spPr>
        <p:txBody>
          <a:bodyPr>
            <a:normAutofit/>
          </a:bodyPr>
          <a:lstStyle/>
          <a:p>
            <a:r>
              <a:rPr lang="en-US" dirty="0"/>
              <a:t>Outstanding Questions</a:t>
            </a:r>
            <a:endParaRPr lang="en-US" dirty="0">
              <a:solidFill>
                <a:srgbClr val="7030A0"/>
              </a:solidFill>
            </a:endParaRPr>
          </a:p>
        </p:txBody>
      </p:sp>
      <p:sp>
        <p:nvSpPr>
          <p:cNvPr id="105" name="Rectangle 104">
            <a:extLst>
              <a:ext uri="{FF2B5EF4-FFF2-40B4-BE49-F238E27FC236}">
                <a16:creationId xmlns:a16="http://schemas.microsoft.com/office/drawing/2014/main" id="{D2AB77F5-B141-644A-BB5E-4A9B2BE17C39}"/>
              </a:ext>
            </a:extLst>
          </p:cNvPr>
          <p:cNvSpPr/>
          <p:nvPr/>
        </p:nvSpPr>
        <p:spPr>
          <a:xfrm>
            <a:off x="1003547" y="1126463"/>
            <a:ext cx="10184906" cy="5093702"/>
          </a:xfrm>
          <a:prstGeom prst="rect">
            <a:avLst/>
          </a:prstGeom>
        </p:spPr>
        <p:txBody>
          <a:bodyPr wrap="square">
            <a:spAutoFit/>
          </a:bodyPr>
          <a:lstStyle/>
          <a:p>
            <a:pPr marL="342900" indent="-342900">
              <a:spcBef>
                <a:spcPts val="2500"/>
              </a:spcBef>
              <a:buFont typeface="Arial" panose="020B0604020202020204" pitchFamily="34" charset="0"/>
              <a:buChar char="•"/>
            </a:pPr>
            <a:r>
              <a:rPr lang="en-US" sz="2000" dirty="0">
                <a:solidFill>
                  <a:schemeClr val="tx1">
                    <a:lumMod val="75000"/>
                    <a:lumOff val="25000"/>
                  </a:schemeClr>
                </a:solidFill>
                <a:latin typeface="Avenir Medium" panose="02000503020000020003" pitchFamily="2" charset="0"/>
              </a:rPr>
              <a:t>What is the model </a:t>
            </a:r>
            <a:r>
              <a:rPr lang="en-US" sz="2000" i="1" dirty="0">
                <a:solidFill>
                  <a:schemeClr val="tx1">
                    <a:lumMod val="75000"/>
                    <a:lumOff val="25000"/>
                  </a:schemeClr>
                </a:solidFill>
                <a:latin typeface="Avenir Medium" panose="02000503020000020003" pitchFamily="2" charset="0"/>
              </a:rPr>
              <a:t>actually</a:t>
            </a:r>
            <a:r>
              <a:rPr lang="en-US" sz="2000" dirty="0">
                <a:solidFill>
                  <a:schemeClr val="tx1">
                    <a:lumMod val="75000"/>
                    <a:lumOff val="25000"/>
                  </a:schemeClr>
                </a:solidFill>
                <a:latin typeface="Avenir Medium" panose="02000503020000020003" pitchFamily="2" charset="0"/>
              </a:rPr>
              <a:t> learning </a:t>
            </a:r>
            <a:r>
              <a:rPr lang="en-US" sz="2000" dirty="0">
                <a:solidFill>
                  <a:schemeClr val="tx1">
                    <a:lumMod val="75000"/>
                    <a:lumOff val="25000"/>
                  </a:schemeClr>
                </a:solidFill>
                <a:latin typeface="Avenir Medium" panose="02000503020000020003" pitchFamily="2" charset="0"/>
                <a:sym typeface="Wingdings" pitchFamily="2" charset="2"/>
              </a:rPr>
              <a:t></a:t>
            </a:r>
            <a:r>
              <a:rPr lang="en-US" sz="2000" dirty="0">
                <a:solidFill>
                  <a:schemeClr val="tx1">
                    <a:lumMod val="75000"/>
                    <a:lumOff val="25000"/>
                  </a:schemeClr>
                </a:solidFill>
                <a:latin typeface="Avenir Medium" panose="02000503020000020003" pitchFamily="2" charset="0"/>
              </a:rPr>
              <a:t> </a:t>
            </a:r>
            <a:r>
              <a:rPr lang="en-US" sz="2000" dirty="0">
                <a:solidFill>
                  <a:srgbClr val="FF48A2"/>
                </a:solidFill>
                <a:latin typeface="Avenir Medium" panose="02000503020000020003" pitchFamily="2" charset="0"/>
              </a:rPr>
              <a:t>probing tasks/interpretability</a:t>
            </a:r>
          </a:p>
          <a:p>
            <a:pPr marL="342900" indent="-342900">
              <a:spcBef>
                <a:spcPts val="2500"/>
              </a:spcBef>
              <a:buFont typeface="Arial" panose="020B0604020202020204" pitchFamily="34" charset="0"/>
              <a:buChar char="•"/>
            </a:pPr>
            <a:r>
              <a:rPr lang="en-US" sz="2000" dirty="0">
                <a:solidFill>
                  <a:schemeClr val="tx1">
                    <a:lumMod val="75000"/>
                    <a:lumOff val="25000"/>
                  </a:schemeClr>
                </a:solidFill>
                <a:latin typeface="Avenir Medium" panose="02000503020000020003" pitchFamily="2" charset="0"/>
              </a:rPr>
              <a:t>biases exist within data &amp; model. How can we improve this? </a:t>
            </a:r>
            <a:r>
              <a:rPr lang="en-US" sz="2000" dirty="0">
                <a:solidFill>
                  <a:schemeClr val="tx1">
                    <a:lumMod val="75000"/>
                    <a:lumOff val="25000"/>
                  </a:schemeClr>
                </a:solidFill>
                <a:latin typeface="Avenir Medium" panose="02000503020000020003" pitchFamily="2" charset="0"/>
                <a:sym typeface="Wingdings" pitchFamily="2" charset="2"/>
              </a:rPr>
              <a:t></a:t>
            </a:r>
            <a:r>
              <a:rPr lang="en-US" sz="2000" dirty="0">
                <a:solidFill>
                  <a:schemeClr val="tx1">
                    <a:lumMod val="75000"/>
                    <a:lumOff val="25000"/>
                  </a:schemeClr>
                </a:solidFill>
                <a:latin typeface="Avenir Medium" panose="02000503020000020003" pitchFamily="2" charset="0"/>
              </a:rPr>
              <a:t> </a:t>
            </a:r>
            <a:r>
              <a:rPr lang="en-US" sz="2000" dirty="0">
                <a:solidFill>
                  <a:schemeClr val="accent5">
                    <a:lumMod val="75000"/>
                  </a:schemeClr>
                </a:solidFill>
                <a:latin typeface="Avenir Medium" panose="02000503020000020003" pitchFamily="2" charset="0"/>
              </a:rPr>
              <a:t>debiasing</a:t>
            </a:r>
          </a:p>
          <a:p>
            <a:pPr marL="342900" indent="-342900">
              <a:spcBef>
                <a:spcPts val="2500"/>
              </a:spcBef>
              <a:buFont typeface="Arial" panose="020B0604020202020204" pitchFamily="34" charset="0"/>
              <a:buChar char="•"/>
            </a:pPr>
            <a:r>
              <a:rPr lang="en-US" sz="2000" dirty="0">
                <a:solidFill>
                  <a:schemeClr val="tx1">
                    <a:lumMod val="75000"/>
                    <a:lumOff val="25000"/>
                  </a:schemeClr>
                </a:solidFill>
                <a:latin typeface="Avenir Medium" panose="02000503020000020003" pitchFamily="2" charset="0"/>
              </a:rPr>
              <a:t>How can we make models faster, smaller, more robust? </a:t>
            </a:r>
            <a:r>
              <a:rPr lang="en-US" sz="2000" dirty="0">
                <a:solidFill>
                  <a:schemeClr val="tx1">
                    <a:lumMod val="75000"/>
                    <a:lumOff val="25000"/>
                  </a:schemeClr>
                </a:solidFill>
                <a:latin typeface="Avenir Medium" panose="02000503020000020003" pitchFamily="2" charset="0"/>
                <a:sym typeface="Wingdings" pitchFamily="2" charset="2"/>
              </a:rPr>
              <a:t></a:t>
            </a:r>
            <a:r>
              <a:rPr lang="en-US" sz="2000" dirty="0">
                <a:solidFill>
                  <a:schemeClr val="tx1">
                    <a:lumMod val="75000"/>
                    <a:lumOff val="25000"/>
                  </a:schemeClr>
                </a:solidFill>
                <a:latin typeface="Avenir Medium" panose="02000503020000020003" pitchFamily="2" charset="0"/>
              </a:rPr>
              <a:t> </a:t>
            </a:r>
            <a:r>
              <a:rPr lang="en-US" sz="2000" dirty="0">
                <a:solidFill>
                  <a:schemeClr val="accent2">
                    <a:lumMod val="50000"/>
                  </a:schemeClr>
                </a:solidFill>
                <a:latin typeface="Avenir Medium" panose="02000503020000020003" pitchFamily="2" charset="0"/>
              </a:rPr>
              <a:t>distillation, robustness</a:t>
            </a:r>
          </a:p>
          <a:p>
            <a:pPr marL="342900" indent="-342900">
              <a:spcBef>
                <a:spcPts val="2500"/>
              </a:spcBef>
              <a:buFont typeface="Arial" panose="020B0604020202020204" pitchFamily="34" charset="0"/>
              <a:buChar char="•"/>
            </a:pPr>
            <a:r>
              <a:rPr lang="en-US" sz="2000" dirty="0">
                <a:solidFill>
                  <a:schemeClr val="tx1">
                    <a:lumMod val="75000"/>
                    <a:lumOff val="25000"/>
                  </a:schemeClr>
                </a:solidFill>
                <a:latin typeface="Avenir Medium" panose="02000503020000020003" pitchFamily="2" charset="0"/>
              </a:rPr>
              <a:t>Can we better understand the sensitivity of models and protect against vulnerabilities? </a:t>
            </a:r>
            <a:r>
              <a:rPr lang="en-US" sz="2000" dirty="0">
                <a:solidFill>
                  <a:schemeClr val="tx1">
                    <a:lumMod val="75000"/>
                    <a:lumOff val="25000"/>
                  </a:schemeClr>
                </a:solidFill>
                <a:latin typeface="Avenir Medium" panose="02000503020000020003" pitchFamily="2" charset="0"/>
                <a:sym typeface="Wingdings" pitchFamily="2" charset="2"/>
              </a:rPr>
              <a:t></a:t>
            </a:r>
            <a:r>
              <a:rPr lang="en-US" sz="2000" dirty="0">
                <a:solidFill>
                  <a:schemeClr val="tx1">
                    <a:lumMod val="75000"/>
                    <a:lumOff val="25000"/>
                  </a:schemeClr>
                </a:solidFill>
                <a:latin typeface="Avenir Medium" panose="02000503020000020003" pitchFamily="2" charset="0"/>
              </a:rPr>
              <a:t> </a:t>
            </a:r>
            <a:r>
              <a:rPr lang="en-US" sz="2000" dirty="0">
                <a:solidFill>
                  <a:srgbClr val="7030A0"/>
                </a:solidFill>
                <a:latin typeface="Avenir Medium" panose="02000503020000020003" pitchFamily="2" charset="0"/>
              </a:rPr>
              <a:t>adversarial NLP</a:t>
            </a:r>
          </a:p>
          <a:p>
            <a:pPr marL="342900" indent="-342900">
              <a:spcBef>
                <a:spcPts val="2500"/>
              </a:spcBef>
              <a:buFont typeface="Arial" panose="020B0604020202020204" pitchFamily="34" charset="0"/>
              <a:buChar char="•"/>
            </a:pPr>
            <a:r>
              <a:rPr lang="en-US" sz="2000" dirty="0">
                <a:solidFill>
                  <a:schemeClr val="tx1">
                    <a:lumMod val="75000"/>
                    <a:lumOff val="25000"/>
                  </a:schemeClr>
                </a:solidFill>
                <a:latin typeface="Avenir Medium" panose="02000503020000020003" pitchFamily="2" charset="0"/>
              </a:rPr>
              <a:t>How can we better handle </a:t>
            </a:r>
            <a:r>
              <a:rPr lang="en-US" sz="2000" dirty="0">
                <a:solidFill>
                  <a:srgbClr val="C00000"/>
                </a:solidFill>
                <a:latin typeface="Avenir Medium" panose="02000503020000020003" pitchFamily="2" charset="0"/>
              </a:rPr>
              <a:t>low-resource</a:t>
            </a:r>
            <a:r>
              <a:rPr lang="en-US" sz="2000" dirty="0">
                <a:solidFill>
                  <a:schemeClr val="tx1">
                    <a:lumMod val="75000"/>
                    <a:lumOff val="25000"/>
                  </a:schemeClr>
                </a:solidFill>
                <a:latin typeface="Avenir Medium" panose="02000503020000020003" pitchFamily="2" charset="0"/>
              </a:rPr>
              <a:t>/scarce/</a:t>
            </a:r>
            <a:r>
              <a:rPr lang="en-US" sz="2000" dirty="0" err="1">
                <a:solidFill>
                  <a:schemeClr val="tx1">
                    <a:lumMod val="75000"/>
                    <a:lumOff val="25000"/>
                  </a:schemeClr>
                </a:solidFill>
                <a:latin typeface="Avenir Medium" panose="02000503020000020003" pitchFamily="2" charset="0"/>
              </a:rPr>
              <a:t>unlabelled</a:t>
            </a:r>
            <a:r>
              <a:rPr lang="en-US" sz="2000" dirty="0">
                <a:solidFill>
                  <a:schemeClr val="tx1">
                    <a:lumMod val="75000"/>
                    <a:lumOff val="25000"/>
                  </a:schemeClr>
                </a:solidFill>
                <a:latin typeface="Avenir Medium" panose="02000503020000020003" pitchFamily="2" charset="0"/>
              </a:rPr>
              <a:t> data?</a:t>
            </a:r>
          </a:p>
          <a:p>
            <a:pPr marL="342900" indent="-342900">
              <a:spcBef>
                <a:spcPts val="2500"/>
              </a:spcBef>
              <a:buFont typeface="Arial" panose="020B0604020202020204" pitchFamily="34" charset="0"/>
              <a:buChar char="•"/>
            </a:pPr>
            <a:r>
              <a:rPr lang="en-US" sz="2000" dirty="0">
                <a:solidFill>
                  <a:schemeClr val="tx1">
                    <a:lumMod val="75000"/>
                    <a:lumOff val="25000"/>
                  </a:schemeClr>
                </a:solidFill>
                <a:latin typeface="Avenir Medium" panose="02000503020000020003" pitchFamily="2" charset="0"/>
              </a:rPr>
              <a:t>How can we get better at complex tasks? (e.g., </a:t>
            </a:r>
            <a:r>
              <a:rPr lang="en-US" sz="2000" dirty="0">
                <a:solidFill>
                  <a:schemeClr val="accent2">
                    <a:lumMod val="75000"/>
                  </a:schemeClr>
                </a:solidFill>
                <a:latin typeface="Avenir Medium" panose="02000503020000020003" pitchFamily="2" charset="0"/>
              </a:rPr>
              <a:t>coreference resolution</a:t>
            </a:r>
            <a:r>
              <a:rPr lang="en-US" sz="2000" dirty="0">
                <a:solidFill>
                  <a:schemeClr val="tx1">
                    <a:lumMod val="75000"/>
                    <a:lumOff val="25000"/>
                  </a:schemeClr>
                </a:solidFill>
                <a:latin typeface="Avenir Medium" panose="02000503020000020003" pitchFamily="2" charset="0"/>
              </a:rPr>
              <a:t>, tasks that require </a:t>
            </a:r>
            <a:r>
              <a:rPr lang="en-US" sz="2000" dirty="0">
                <a:solidFill>
                  <a:schemeClr val="accent6"/>
                </a:solidFill>
                <a:latin typeface="Avenir Medium" panose="02000503020000020003" pitchFamily="2" charset="0"/>
              </a:rPr>
              <a:t>commonsense reasoning</a:t>
            </a:r>
            <a:r>
              <a:rPr lang="en-US" sz="2000" dirty="0">
                <a:solidFill>
                  <a:schemeClr val="tx1">
                    <a:lumMod val="75000"/>
                    <a:lumOff val="25000"/>
                  </a:schemeClr>
                </a:solidFill>
                <a:latin typeface="Avenir Medium" panose="02000503020000020003" pitchFamily="2" charset="0"/>
              </a:rPr>
              <a:t> and leveraging real-world </a:t>
            </a:r>
            <a:r>
              <a:rPr lang="en-US" sz="2000" dirty="0">
                <a:solidFill>
                  <a:srgbClr val="006D77"/>
                </a:solidFill>
                <a:latin typeface="Avenir Medium" panose="02000503020000020003" pitchFamily="2" charset="0"/>
              </a:rPr>
              <a:t>knowledge</a:t>
            </a:r>
            <a:r>
              <a:rPr lang="en-US" sz="2000" dirty="0">
                <a:solidFill>
                  <a:schemeClr val="tx1">
                    <a:lumMod val="75000"/>
                    <a:lumOff val="25000"/>
                  </a:schemeClr>
                </a:solidFill>
                <a:latin typeface="Avenir Medium" panose="02000503020000020003" pitchFamily="2" charset="0"/>
              </a:rPr>
              <a:t>)</a:t>
            </a:r>
          </a:p>
          <a:p>
            <a:pPr marL="342900" indent="-342900">
              <a:spcBef>
                <a:spcPts val="2500"/>
              </a:spcBef>
              <a:buFont typeface="Arial" panose="020B0604020202020204" pitchFamily="34" charset="0"/>
              <a:buChar char="•"/>
            </a:pPr>
            <a:r>
              <a:rPr lang="en-US" sz="2000" dirty="0">
                <a:solidFill>
                  <a:schemeClr val="tx1">
                    <a:lumMod val="75000"/>
                    <a:lumOff val="25000"/>
                  </a:schemeClr>
                </a:solidFill>
                <a:latin typeface="Avenir Medium" panose="02000503020000020003" pitchFamily="2" charset="0"/>
              </a:rPr>
              <a:t>How can we get better at </a:t>
            </a:r>
            <a:r>
              <a:rPr lang="en-US" sz="2000" dirty="0">
                <a:solidFill>
                  <a:srgbClr val="7030A0"/>
                </a:solidFill>
                <a:latin typeface="Avenir Medium" panose="02000503020000020003" pitchFamily="2" charset="0"/>
              </a:rPr>
              <a:t>long-form documents</a:t>
            </a:r>
            <a:r>
              <a:rPr lang="en-US" sz="2000" dirty="0">
                <a:solidFill>
                  <a:schemeClr val="tx1">
                    <a:lumMod val="75000"/>
                    <a:lumOff val="25000"/>
                  </a:schemeClr>
                </a:solidFill>
                <a:latin typeface="Avenir Medium" panose="02000503020000020003" pitchFamily="2" charset="0"/>
              </a:rPr>
              <a:t>, mixed-mediums? (e.g., tabular data, images, structured text such as scientific papers)</a:t>
            </a:r>
          </a:p>
        </p:txBody>
      </p:sp>
      <p:sp>
        <p:nvSpPr>
          <p:cNvPr id="5" name="Slide Number Placeholder 9">
            <a:extLst>
              <a:ext uri="{FF2B5EF4-FFF2-40B4-BE49-F238E27FC236}">
                <a16:creationId xmlns:a16="http://schemas.microsoft.com/office/drawing/2014/main" id="{BB211696-6A32-304F-B904-81B9E3638BC9}"/>
              </a:ext>
            </a:extLst>
          </p:cNvPr>
          <p:cNvSpPr>
            <a:spLocks noGrp="1"/>
          </p:cNvSpPr>
          <p:nvPr>
            <p:ph type="sldNum" sz="quarter" idx="12"/>
          </p:nvPr>
        </p:nvSpPr>
        <p:spPr>
          <a:xfrm>
            <a:off x="9137073" y="62540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74</a:t>
            </a:fld>
            <a:endParaRPr lang="en-US"/>
          </a:p>
        </p:txBody>
      </p:sp>
    </p:spTree>
    <p:extLst>
      <p:ext uri="{BB962C8B-B14F-4D97-AF65-F5344CB8AC3E}">
        <p14:creationId xmlns:p14="http://schemas.microsoft.com/office/powerpoint/2010/main" val="3602475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3F791E0B-008D-2D4D-BAF8-C19F81F112E4}"/>
              </a:ext>
            </a:extLst>
          </p:cNvPr>
          <p:cNvSpPr>
            <a:spLocks noGrp="1"/>
          </p:cNvSpPr>
          <p:nvPr>
            <p:ph type="title" idx="4294967295"/>
          </p:nvPr>
        </p:nvSpPr>
        <p:spPr>
          <a:xfrm>
            <a:off x="483326" y="279400"/>
            <a:ext cx="5612674" cy="612775"/>
          </a:xfrm>
        </p:spPr>
        <p:txBody>
          <a:bodyPr>
            <a:noAutofit/>
          </a:bodyPr>
          <a:lstStyle/>
          <a:p>
            <a:r>
              <a:rPr lang="en-US" sz="4000" b="1" dirty="0">
                <a:solidFill>
                  <a:srgbClr val="002060"/>
                </a:solidFill>
                <a:latin typeface="Avenir Black" panose="02000503020000020003" pitchFamily="2" charset="0"/>
              </a:rPr>
              <a:t>RECAP: L10</a:t>
            </a:r>
          </a:p>
        </p:txBody>
      </p:sp>
      <p:sp>
        <p:nvSpPr>
          <p:cNvPr id="28" name="Slide Number Placeholder 9">
            <a:extLst>
              <a:ext uri="{FF2B5EF4-FFF2-40B4-BE49-F238E27FC236}">
                <a16:creationId xmlns:a16="http://schemas.microsoft.com/office/drawing/2014/main" id="{476BFAE9-1252-AD4E-83D3-4EEA5ED833BD}"/>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8</a:t>
            </a:fld>
            <a:endParaRPr lang="en-US" dirty="0"/>
          </a:p>
        </p:txBody>
      </p:sp>
      <p:sp>
        <p:nvSpPr>
          <p:cNvPr id="110" name="Title 1">
            <a:extLst>
              <a:ext uri="{FF2B5EF4-FFF2-40B4-BE49-F238E27FC236}">
                <a16:creationId xmlns:a16="http://schemas.microsoft.com/office/drawing/2014/main" id="{42506539-0699-6A40-B502-1B3D788DAFF2}"/>
              </a:ext>
            </a:extLst>
          </p:cNvPr>
          <p:cNvSpPr txBox="1">
            <a:spLocks/>
          </p:cNvSpPr>
          <p:nvPr/>
        </p:nvSpPr>
        <p:spPr>
          <a:xfrm>
            <a:off x="483326" y="2203045"/>
            <a:ext cx="3314952" cy="222078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spcBef>
                <a:spcPts val="2000"/>
              </a:spcBef>
            </a:pPr>
            <a:r>
              <a:rPr lang="en-US" sz="2000" dirty="0">
                <a:latin typeface="Avenir Book" panose="02000503020000020003" pitchFamily="2" charset="0"/>
                <a:sym typeface="Wingdings" pitchFamily="2" charset="2"/>
              </a:rPr>
              <a:t>The vanilla </a:t>
            </a:r>
            <a:r>
              <a:rPr lang="en-US" sz="2000" b="1" dirty="0">
                <a:solidFill>
                  <a:srgbClr val="C00000"/>
                </a:solidFill>
                <a:latin typeface="Avenir Book" panose="02000503020000020003" pitchFamily="2" charset="0"/>
                <a:sym typeface="Wingdings" pitchFamily="2" charset="2"/>
              </a:rPr>
              <a:t>Transformer</a:t>
            </a:r>
            <a:r>
              <a:rPr lang="en-US" sz="2000" dirty="0">
                <a:latin typeface="Avenir Book" panose="02000503020000020003" pitchFamily="2" charset="0"/>
                <a:sym typeface="Wingdings" pitchFamily="2" charset="2"/>
              </a:rPr>
              <a:t> model has an </a:t>
            </a:r>
            <a:r>
              <a:rPr lang="en-US" sz="2000" u="sng" dirty="0">
                <a:latin typeface="Avenir Book" panose="02000503020000020003" pitchFamily="2" charset="0"/>
                <a:sym typeface="Wingdings" pitchFamily="2" charset="2"/>
              </a:rPr>
              <a:t>Encoder</a:t>
            </a:r>
            <a:r>
              <a:rPr lang="en-US" sz="2000" dirty="0">
                <a:latin typeface="Avenir Book" panose="02000503020000020003" pitchFamily="2" charset="0"/>
                <a:sym typeface="Wingdings" pitchFamily="2" charset="2"/>
              </a:rPr>
              <a:t> and </a:t>
            </a:r>
            <a:r>
              <a:rPr lang="en-US" sz="2000" u="sng" dirty="0">
                <a:latin typeface="Avenir Book" panose="02000503020000020003" pitchFamily="2" charset="0"/>
                <a:sym typeface="Wingdings" pitchFamily="2" charset="2"/>
              </a:rPr>
              <a:t>Decoder</a:t>
            </a:r>
            <a:r>
              <a:rPr lang="en-US" sz="2000" dirty="0">
                <a:latin typeface="Avenir Book" panose="02000503020000020003" pitchFamily="2" charset="0"/>
                <a:sym typeface="Wingdings" pitchFamily="2" charset="2"/>
              </a:rPr>
              <a:t>, and was used in a seq2seq manner.</a:t>
            </a:r>
          </a:p>
        </p:txBody>
      </p:sp>
      <p:pic>
        <p:nvPicPr>
          <p:cNvPr id="238" name="Picture 237">
            <a:extLst>
              <a:ext uri="{FF2B5EF4-FFF2-40B4-BE49-F238E27FC236}">
                <a16:creationId xmlns:a16="http://schemas.microsoft.com/office/drawing/2014/main" id="{0FCF052B-A553-2148-8CF4-37323CEF0C2F}"/>
              </a:ext>
            </a:extLst>
          </p:cNvPr>
          <p:cNvPicPr>
            <a:picLocks noChangeAspect="1"/>
          </p:cNvPicPr>
          <p:nvPr/>
        </p:nvPicPr>
        <p:blipFill>
          <a:blip r:embed="rId2"/>
          <a:stretch>
            <a:fillRect/>
          </a:stretch>
        </p:blipFill>
        <p:spPr>
          <a:xfrm>
            <a:off x="3798277" y="985067"/>
            <a:ext cx="8069922" cy="4656742"/>
          </a:xfrm>
          <a:prstGeom prst="rect">
            <a:avLst/>
          </a:prstGeom>
        </p:spPr>
      </p:pic>
      <p:sp>
        <p:nvSpPr>
          <p:cNvPr id="239" name="Rectangle 238">
            <a:extLst>
              <a:ext uri="{FF2B5EF4-FFF2-40B4-BE49-F238E27FC236}">
                <a16:creationId xmlns:a16="http://schemas.microsoft.com/office/drawing/2014/main" id="{9975AEEC-F222-0346-8E76-3AFBCDE1E8AF}"/>
              </a:ext>
            </a:extLst>
          </p:cNvPr>
          <p:cNvSpPr/>
          <p:nvPr/>
        </p:nvSpPr>
        <p:spPr>
          <a:xfrm>
            <a:off x="8573944" y="6394492"/>
            <a:ext cx="3372846" cy="276999"/>
          </a:xfrm>
          <a:prstGeom prst="rect">
            <a:avLst/>
          </a:prstGeom>
        </p:spPr>
        <p:txBody>
          <a:bodyPr wrap="none">
            <a:spAutoFit/>
          </a:bodyPr>
          <a:lstStyle/>
          <a:p>
            <a:r>
              <a:rPr lang="en-US" sz="1200" dirty="0">
                <a:solidFill>
                  <a:srgbClr val="C00000"/>
                </a:solidFill>
              </a:rPr>
              <a:t>https://</a:t>
            </a:r>
            <a:r>
              <a:rPr lang="en-US" sz="1200" dirty="0" err="1">
                <a:solidFill>
                  <a:srgbClr val="C00000"/>
                </a:solidFill>
              </a:rPr>
              <a:t>jalammar.github.io</a:t>
            </a:r>
            <a:r>
              <a:rPr lang="en-US" sz="1200" dirty="0">
                <a:solidFill>
                  <a:srgbClr val="C00000"/>
                </a:solidFill>
              </a:rPr>
              <a:t>/illustrated-transformer/</a:t>
            </a:r>
          </a:p>
        </p:txBody>
      </p:sp>
    </p:spTree>
    <p:extLst>
      <p:ext uri="{BB962C8B-B14F-4D97-AF65-F5344CB8AC3E}">
        <p14:creationId xmlns:p14="http://schemas.microsoft.com/office/powerpoint/2010/main" val="3927419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3F791E0B-008D-2D4D-BAF8-C19F81F112E4}"/>
              </a:ext>
            </a:extLst>
          </p:cNvPr>
          <p:cNvSpPr>
            <a:spLocks noGrp="1"/>
          </p:cNvSpPr>
          <p:nvPr>
            <p:ph type="title" idx="4294967295"/>
          </p:nvPr>
        </p:nvSpPr>
        <p:spPr>
          <a:xfrm>
            <a:off x="483326" y="279400"/>
            <a:ext cx="5612674" cy="612775"/>
          </a:xfrm>
        </p:spPr>
        <p:txBody>
          <a:bodyPr>
            <a:noAutofit/>
          </a:bodyPr>
          <a:lstStyle/>
          <a:p>
            <a:r>
              <a:rPr lang="en-US" sz="4000" b="1" dirty="0">
                <a:solidFill>
                  <a:srgbClr val="002060"/>
                </a:solidFill>
                <a:latin typeface="Avenir Black" panose="02000503020000020003" pitchFamily="2" charset="0"/>
              </a:rPr>
              <a:t>RECAP: L11</a:t>
            </a:r>
          </a:p>
        </p:txBody>
      </p:sp>
      <p:sp>
        <p:nvSpPr>
          <p:cNvPr id="28" name="Slide Number Placeholder 9">
            <a:extLst>
              <a:ext uri="{FF2B5EF4-FFF2-40B4-BE49-F238E27FC236}">
                <a16:creationId xmlns:a16="http://schemas.microsoft.com/office/drawing/2014/main" id="{476BFAE9-1252-AD4E-83D3-4EEA5ED833BD}"/>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9</a:t>
            </a:fld>
            <a:endParaRPr lang="en-US" dirty="0"/>
          </a:p>
        </p:txBody>
      </p:sp>
      <p:sp>
        <p:nvSpPr>
          <p:cNvPr id="239" name="Rectangle 238">
            <a:extLst>
              <a:ext uri="{FF2B5EF4-FFF2-40B4-BE49-F238E27FC236}">
                <a16:creationId xmlns:a16="http://schemas.microsoft.com/office/drawing/2014/main" id="{9975AEEC-F222-0346-8E76-3AFBCDE1E8AF}"/>
              </a:ext>
            </a:extLst>
          </p:cNvPr>
          <p:cNvSpPr/>
          <p:nvPr/>
        </p:nvSpPr>
        <p:spPr>
          <a:xfrm>
            <a:off x="8573944" y="6394492"/>
            <a:ext cx="3372846" cy="276999"/>
          </a:xfrm>
          <a:prstGeom prst="rect">
            <a:avLst/>
          </a:prstGeom>
        </p:spPr>
        <p:txBody>
          <a:bodyPr wrap="none">
            <a:spAutoFit/>
          </a:bodyPr>
          <a:lstStyle/>
          <a:p>
            <a:r>
              <a:rPr lang="en-US" sz="1200" dirty="0">
                <a:solidFill>
                  <a:srgbClr val="C00000"/>
                </a:solidFill>
              </a:rPr>
              <a:t>https://</a:t>
            </a:r>
            <a:r>
              <a:rPr lang="en-US" sz="1200" dirty="0" err="1">
                <a:solidFill>
                  <a:srgbClr val="C00000"/>
                </a:solidFill>
              </a:rPr>
              <a:t>jalammar.github.io</a:t>
            </a:r>
            <a:r>
              <a:rPr lang="en-US" sz="1200" dirty="0">
                <a:solidFill>
                  <a:srgbClr val="C00000"/>
                </a:solidFill>
              </a:rPr>
              <a:t>/illustrated-transformer/</a:t>
            </a:r>
          </a:p>
        </p:txBody>
      </p:sp>
      <p:pic>
        <p:nvPicPr>
          <p:cNvPr id="7" name="Picture 6">
            <a:extLst>
              <a:ext uri="{FF2B5EF4-FFF2-40B4-BE49-F238E27FC236}">
                <a16:creationId xmlns:a16="http://schemas.microsoft.com/office/drawing/2014/main" id="{5B018E81-1EC7-9A4A-9080-25057BA7110D}"/>
              </a:ext>
            </a:extLst>
          </p:cNvPr>
          <p:cNvPicPr>
            <a:picLocks noChangeAspect="1"/>
          </p:cNvPicPr>
          <p:nvPr/>
        </p:nvPicPr>
        <p:blipFill>
          <a:blip r:embed="rId2"/>
          <a:stretch>
            <a:fillRect/>
          </a:stretch>
        </p:blipFill>
        <p:spPr>
          <a:xfrm>
            <a:off x="4923523" y="1010886"/>
            <a:ext cx="6382925" cy="4653916"/>
          </a:xfrm>
          <a:prstGeom prst="rect">
            <a:avLst/>
          </a:prstGeom>
        </p:spPr>
      </p:pic>
      <p:sp>
        <p:nvSpPr>
          <p:cNvPr id="8" name="Rectangle 7">
            <a:extLst>
              <a:ext uri="{FF2B5EF4-FFF2-40B4-BE49-F238E27FC236}">
                <a16:creationId xmlns:a16="http://schemas.microsoft.com/office/drawing/2014/main" id="{032D49D2-3C03-DA4B-85C5-27BAF916005B}"/>
              </a:ext>
            </a:extLst>
          </p:cNvPr>
          <p:cNvSpPr/>
          <p:nvPr/>
        </p:nvSpPr>
        <p:spPr>
          <a:xfrm>
            <a:off x="330927" y="1010886"/>
            <a:ext cx="4264519" cy="3554819"/>
          </a:xfrm>
          <a:prstGeom prst="rect">
            <a:avLst/>
          </a:prstGeom>
        </p:spPr>
        <p:txBody>
          <a:bodyPr wrap="square">
            <a:spAutoFit/>
          </a:bodyPr>
          <a:lstStyle/>
          <a:p>
            <a:pPr>
              <a:spcBef>
                <a:spcPts val="3000"/>
              </a:spcBef>
            </a:pPr>
            <a:r>
              <a:rPr lang="en-US" sz="2400" b="1" dirty="0">
                <a:solidFill>
                  <a:srgbClr val="C00000"/>
                </a:solidFill>
                <a:latin typeface="Avenir Book" panose="02000503020000020003" pitchFamily="2" charset="0"/>
              </a:rPr>
              <a:t>BERT</a:t>
            </a:r>
          </a:p>
          <a:p>
            <a:pPr marL="342900" indent="-342900">
              <a:spcBef>
                <a:spcPts val="3000"/>
              </a:spcBef>
              <a:buFont typeface="Arial" panose="020B0604020202020204" pitchFamily="34" charset="0"/>
              <a:buChar char="•"/>
            </a:pPr>
            <a:r>
              <a:rPr lang="en-US" b="1" dirty="0">
                <a:solidFill>
                  <a:schemeClr val="accent5">
                    <a:lumMod val="75000"/>
                  </a:schemeClr>
                </a:solidFill>
                <a:latin typeface="Avenir Book" panose="02000503020000020003" pitchFamily="2" charset="0"/>
              </a:rPr>
              <a:t>Model</a:t>
            </a:r>
            <a:r>
              <a:rPr lang="en-US" dirty="0">
                <a:latin typeface="Avenir Book" panose="02000503020000020003" pitchFamily="2" charset="0"/>
              </a:rPr>
              <a:t>: several Transformer Encoders. Input sentence or sentence pairs, [CLS] token, </a:t>
            </a:r>
            <a:r>
              <a:rPr lang="en-US" dirty="0" err="1">
                <a:latin typeface="Avenir Book" panose="02000503020000020003" pitchFamily="2" charset="0"/>
              </a:rPr>
              <a:t>subword</a:t>
            </a:r>
            <a:r>
              <a:rPr lang="en-US" dirty="0">
                <a:latin typeface="Avenir Book" panose="02000503020000020003" pitchFamily="2" charset="0"/>
              </a:rPr>
              <a:t> embeddings</a:t>
            </a:r>
          </a:p>
          <a:p>
            <a:pPr marL="342900" indent="-342900">
              <a:spcBef>
                <a:spcPts val="3000"/>
              </a:spcBef>
              <a:buFont typeface="Arial" panose="020B0604020202020204" pitchFamily="34" charset="0"/>
              <a:buChar char="•"/>
            </a:pPr>
            <a:r>
              <a:rPr lang="en-US" b="1" dirty="0">
                <a:solidFill>
                  <a:schemeClr val="accent5">
                    <a:lumMod val="75000"/>
                  </a:schemeClr>
                </a:solidFill>
                <a:latin typeface="Avenir Book" panose="02000503020000020003" pitchFamily="2" charset="0"/>
              </a:rPr>
              <a:t>Objective</a:t>
            </a:r>
            <a:r>
              <a:rPr lang="en-US" dirty="0">
                <a:latin typeface="Avenir Book" panose="02000503020000020003" pitchFamily="2" charset="0"/>
              </a:rPr>
              <a:t>: MLM and next-sentence prediction</a:t>
            </a:r>
          </a:p>
          <a:p>
            <a:pPr marL="342900" indent="-342900">
              <a:spcBef>
                <a:spcPts val="3000"/>
              </a:spcBef>
              <a:buFont typeface="Arial" panose="020B0604020202020204" pitchFamily="34" charset="0"/>
              <a:buChar char="•"/>
            </a:pPr>
            <a:r>
              <a:rPr lang="en-US" b="1" dirty="0">
                <a:solidFill>
                  <a:schemeClr val="accent5">
                    <a:lumMod val="75000"/>
                  </a:schemeClr>
                </a:solidFill>
                <a:latin typeface="Avenir Book" panose="02000503020000020003" pitchFamily="2" charset="0"/>
              </a:rPr>
              <a:t>Data</a:t>
            </a:r>
            <a:r>
              <a:rPr lang="en-US" dirty="0">
                <a:latin typeface="Avenir Book" panose="02000503020000020003" pitchFamily="2" charset="0"/>
              </a:rPr>
              <a:t>: </a:t>
            </a:r>
            <a:r>
              <a:rPr lang="en-US" dirty="0" err="1">
                <a:latin typeface="Avenir Book" panose="02000503020000020003" pitchFamily="2" charset="0"/>
              </a:rPr>
              <a:t>BooksCorpus</a:t>
            </a:r>
            <a:r>
              <a:rPr lang="en-US" dirty="0">
                <a:latin typeface="Avenir Book" panose="02000503020000020003" pitchFamily="2" charset="0"/>
              </a:rPr>
              <a:t> and Wikipedia</a:t>
            </a:r>
          </a:p>
        </p:txBody>
      </p:sp>
      <p:sp>
        <p:nvSpPr>
          <p:cNvPr id="2" name="Rectangle 1">
            <a:extLst>
              <a:ext uri="{FF2B5EF4-FFF2-40B4-BE49-F238E27FC236}">
                <a16:creationId xmlns:a16="http://schemas.microsoft.com/office/drawing/2014/main" id="{18004576-E7B7-A340-AD1E-AFAFE7063B1E}"/>
              </a:ext>
            </a:extLst>
          </p:cNvPr>
          <p:cNvSpPr/>
          <p:nvPr/>
        </p:nvSpPr>
        <p:spPr>
          <a:xfrm>
            <a:off x="7712169" y="331213"/>
            <a:ext cx="1723549" cy="369332"/>
          </a:xfrm>
          <a:prstGeom prst="rect">
            <a:avLst/>
          </a:prstGeom>
        </p:spPr>
        <p:txBody>
          <a:bodyPr wrap="none">
            <a:spAutoFit/>
          </a:bodyPr>
          <a:lstStyle/>
          <a:p>
            <a:pPr>
              <a:spcBef>
                <a:spcPts val="3000"/>
              </a:spcBef>
            </a:pPr>
            <a:r>
              <a:rPr lang="en-US" b="1" u="sng" dirty="0">
                <a:solidFill>
                  <a:srgbClr val="C00000"/>
                </a:solidFill>
                <a:latin typeface="Avenir Book" panose="02000503020000020003" pitchFamily="2" charset="0"/>
              </a:rPr>
              <a:t>MLM objective</a:t>
            </a:r>
          </a:p>
        </p:txBody>
      </p:sp>
    </p:spTree>
    <p:extLst>
      <p:ext uri="{BB962C8B-B14F-4D97-AF65-F5344CB8AC3E}">
        <p14:creationId xmlns:p14="http://schemas.microsoft.com/office/powerpoint/2010/main" val="24929504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20788</TotalTime>
  <Words>2859</Words>
  <Application>Microsoft Macintosh PowerPoint</Application>
  <PresentationFormat>Widescreen</PresentationFormat>
  <Paragraphs>411</Paragraphs>
  <Slides>74</Slides>
  <Notes>69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74</vt:i4>
      </vt:variant>
    </vt:vector>
  </HeadingPairs>
  <TitlesOfParts>
    <vt:vector size="87" baseType="lpstr">
      <vt:lpstr>Arial</vt:lpstr>
      <vt:lpstr>Avenir</vt:lpstr>
      <vt:lpstr>Avenir Black</vt:lpstr>
      <vt:lpstr>Avenir Book</vt:lpstr>
      <vt:lpstr>Avenir Light</vt:lpstr>
      <vt:lpstr>Avenir Medium</vt:lpstr>
      <vt:lpstr>Calibri</vt:lpstr>
      <vt:lpstr>Cambria Math</vt:lpstr>
      <vt:lpstr>Helvetica</vt:lpstr>
      <vt:lpstr>Helvetica Neue</vt:lpstr>
      <vt:lpstr>Karla</vt:lpstr>
      <vt:lpstr>Times</vt:lpstr>
      <vt:lpstr>Office Theme</vt:lpstr>
      <vt:lpstr>PowerPoint Presentation</vt:lpstr>
      <vt:lpstr>ANNOUNCEMENTS</vt:lpstr>
      <vt:lpstr>PowerPoint Presentation</vt:lpstr>
      <vt:lpstr>PowerPoint Presentation</vt:lpstr>
      <vt:lpstr>PowerPoint Presentation</vt:lpstr>
      <vt:lpstr>PowerPoint Presentation</vt:lpstr>
      <vt:lpstr>PowerPoint Presentation</vt:lpstr>
      <vt:lpstr>RECAP: L10</vt:lpstr>
      <vt:lpstr>RECAP: L11</vt:lpstr>
      <vt:lpstr>RECAP: L11</vt:lpstr>
      <vt:lpstr>RECAP: L11</vt:lpstr>
      <vt:lpstr>PowerPoint Presentation</vt:lpstr>
      <vt:lpstr>PowerPoint Presentation</vt:lpstr>
      <vt:lpstr>PowerPoint Presentation</vt:lpstr>
      <vt:lpstr>PowerPoint Presentation</vt:lpstr>
      <vt:lpstr>PowerPoint Presentation</vt:lpstr>
      <vt:lpstr>BERT (a Transformer variant)</vt:lpstr>
      <vt:lpstr>PowerPoint Presentation</vt:lpstr>
      <vt:lpstr>PowerPoint Presentation</vt:lpstr>
      <vt:lpstr>PowerPoint Presentation</vt:lpstr>
      <vt:lpstr>PowerPoint Presentation</vt:lpstr>
      <vt:lpstr>Transformer</vt:lpstr>
      <vt:lpstr>GPT-2 (a Transformer)</vt:lpstr>
      <vt:lpstr>GPT-2 (a Transformer)</vt:lpstr>
      <vt:lpstr>GPT-2 (a Transformer)</vt:lpstr>
      <vt:lpstr>GPT-2 (a Transformer)</vt:lpstr>
      <vt:lpstr>GPT-2 (a Transformer)</vt:lpstr>
      <vt:lpstr>GPT-2 (a Transformer)</vt:lpstr>
      <vt:lpstr>Byte Pair Encodings (BPE)</vt:lpstr>
      <vt:lpstr>GPT-2 (a Transformer)</vt:lpstr>
      <vt:lpstr>GPT-2’s Masked Attention</vt:lpstr>
      <vt:lpstr>GPT-2’s Masked Attention</vt:lpstr>
      <vt:lpstr>GPT-2’s Masked Attention</vt:lpstr>
      <vt:lpstr>GPT-2’s</vt:lpstr>
      <vt:lpstr>GPT-2’s</vt:lpstr>
      <vt:lpstr>GPT-2’s</vt:lpstr>
      <vt:lpstr>GPT-2’s</vt:lpstr>
      <vt:lpstr>GPT-2’s</vt:lpstr>
      <vt:lpstr>GPT-2’s</vt:lpstr>
      <vt:lpstr>GPT-2’s</vt:lpstr>
      <vt:lpstr>GPT-2’s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GPT-2 Results</vt:lpstr>
      <vt:lpstr>PowerPoint Presentation</vt:lpstr>
      <vt:lpstr>GPT-2 Results</vt:lpstr>
      <vt:lpstr>GPT-2 Results</vt:lpstr>
      <vt:lpstr>GPT-2 Results</vt:lpstr>
      <vt:lpstr>PowerPoint Presentation</vt:lpstr>
      <vt:lpstr>PowerPoint Presentation</vt:lpstr>
      <vt:lpstr>LIVE DEMO</vt:lpstr>
      <vt:lpstr>BERT (a Transformer Encoder)</vt:lpstr>
      <vt:lpstr>GPT-2 (a Transformer Decoder)</vt:lpstr>
      <vt:lpstr>PowerPoint Presentation</vt:lpstr>
      <vt:lpstr>PowerPoint Presentation</vt:lpstr>
      <vt:lpstr>Concerns</vt:lpstr>
      <vt:lpstr>Concerns</vt:lpstr>
      <vt:lpstr>Concerns</vt:lpstr>
      <vt:lpstr>Concerns</vt:lpstr>
      <vt:lpstr>Concerns</vt:lpstr>
      <vt:lpstr>Summary</vt:lpstr>
      <vt:lpstr>Summary</vt:lpstr>
      <vt:lpstr>Summary</vt:lpstr>
      <vt:lpstr>Outstanding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Modelling Sequential Data with ELMo, BERT, Transformers, and other childhood heroes</dc:title>
  <dc:creator>Microsoft Office User</dc:creator>
  <cp:lastModifiedBy>Tanner, Christopher W.</cp:lastModifiedBy>
  <cp:revision>657</cp:revision>
  <cp:lastPrinted>2020-01-23T07:18:22Z</cp:lastPrinted>
  <dcterms:created xsi:type="dcterms:W3CDTF">2020-01-21T14:53:13Z</dcterms:created>
  <dcterms:modified xsi:type="dcterms:W3CDTF">2021-10-12T07:16:19Z</dcterms:modified>
</cp:coreProperties>
</file>